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302" r:id="rId2"/>
    <p:sldId id="303" r:id="rId3"/>
    <p:sldId id="305" r:id="rId4"/>
    <p:sldId id="306" r:id="rId5"/>
    <p:sldId id="308" r:id="rId6"/>
    <p:sldId id="259" r:id="rId7"/>
    <p:sldId id="307" r:id="rId8"/>
    <p:sldId id="332" r:id="rId9"/>
    <p:sldId id="309" r:id="rId10"/>
    <p:sldId id="310" r:id="rId11"/>
    <p:sldId id="311" r:id="rId12"/>
    <p:sldId id="287" r:id="rId13"/>
    <p:sldId id="304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25" r:id="rId28"/>
    <p:sldId id="326" r:id="rId29"/>
    <p:sldId id="327" r:id="rId30"/>
    <p:sldId id="328" r:id="rId31"/>
    <p:sldId id="329" r:id="rId32"/>
    <p:sldId id="330" r:id="rId33"/>
    <p:sldId id="331" r:id="rId34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C47"/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31" autoAdjust="0"/>
    <p:restoredTop sz="90551" autoAdjust="0"/>
  </p:normalViewPr>
  <p:slideViewPr>
    <p:cSldViewPr snapToGrid="0" snapToObjects="1">
      <p:cViewPr varScale="1">
        <p:scale>
          <a:sx n="106" d="100"/>
          <a:sy n="106" d="100"/>
        </p:scale>
        <p:origin x="80" y="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E9062E9-DC4F-4069-BD8F-8429D2F2F55B}" type="datetime1">
              <a:rPr lang="ko-KR" altLang="en-US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2024-08-01</a:t>
            </a:fld>
            <a:endParaRPr 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‹#›</a:t>
            </a:fld>
            <a:endParaRPr 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3E2BFC6-0E4F-4F97-97C8-6CBB02551434}" type="datetime1">
              <a:rPr lang="ko-KR" altLang="en-US" smtClean="0"/>
              <a:pPr/>
              <a:t>2024-08-01</a:t>
            </a:fld>
            <a:endParaRPr 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 noProof="0"/>
              <a:t>마스터 텍스트 스타일을 편집하려면 클릭하세요.</a:t>
            </a:r>
          </a:p>
          <a:p>
            <a:pPr lvl="1" rtl="0"/>
            <a:r>
              <a:rPr lang="ko" noProof="0"/>
              <a:t>둘째 수준</a:t>
            </a:r>
          </a:p>
          <a:p>
            <a:pPr lvl="2" rtl="0"/>
            <a:r>
              <a:rPr lang="ko" noProof="0"/>
              <a:t>셋째 수준</a:t>
            </a:r>
          </a:p>
          <a:p>
            <a:pPr lvl="3" rtl="0"/>
            <a:r>
              <a:rPr lang="ko" noProof="0"/>
              <a:t>넷째 수준</a:t>
            </a:r>
          </a:p>
          <a:p>
            <a:pPr lvl="4" rtl="0"/>
            <a:r>
              <a:rPr lang="ko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6BFCD5-7E8A-4F7A-996B-71EA7A29EAD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928BD09-CA5E-450E-A59F-9A64E0DC3B8F}" type="datetime1">
              <a:rPr lang="ko-KR" altLang="en-US" noProof="0" smtClean="0"/>
              <a:t>2024-08-01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2006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64988D-A3EE-4AFC-B724-AC6EC51B6AB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82FCC74-C996-4023-8639-4412F15D1CD4}" type="datetime1">
              <a:rPr lang="ko-KR" altLang="en-US" noProof="0" smtClean="0"/>
              <a:t>2024-08-01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34124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F82DE1-2CFA-4A80-9BAE-407D31C03B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3F618AC1-8BBC-4AE6-96ED-193ADF740F8C}" type="datetime1">
              <a:rPr lang="ko-KR" altLang="en-US" noProof="0" smtClean="0"/>
              <a:t>2024-08-01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7477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DE8142-1664-43BB-8837-89F39CBE7BB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F6E3E0B-E7E3-4081-B427-949622515EED}" type="datetime1">
              <a:rPr lang="ko-KR" altLang="en-US" noProof="0" smtClean="0"/>
              <a:t>2024-08-01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0824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DE8142-1664-43BB-8837-89F39CBE7BB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F6E3E0B-E7E3-4081-B427-949622515EED}" type="datetime1">
              <a:rPr lang="ko-KR" altLang="en-US" noProof="0" smtClean="0"/>
              <a:t>2024-08-01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83349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5D0AB-FE5B-42EB-AA1F-9ACC0B879DC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268E27CF-2A41-46B2-A424-E0F969D61844}" type="datetime1">
              <a:rPr lang="ko-KR" altLang="en-US" noProof="0" smtClean="0"/>
              <a:t>2024-08-01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37004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5D0AB-FE5B-42EB-AA1F-9ACC0B879DC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268E27CF-2A41-46B2-A424-E0F969D61844}" type="datetime1">
              <a:rPr lang="ko-KR" altLang="en-US" noProof="0" smtClean="0"/>
              <a:t>2024-08-01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12153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DE8142-1664-43BB-8837-89F39CBE7BB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F6E3E0B-E7E3-4081-B427-949622515EED}" type="datetime1">
              <a:rPr lang="ko-KR" altLang="en-US" noProof="0" smtClean="0"/>
              <a:t>2024-08-01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340301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5D0AB-FE5B-42EB-AA1F-9ACC0B879DC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268E27CF-2A41-46B2-A424-E0F969D61844}" type="datetime1">
              <a:rPr lang="ko-KR" altLang="en-US" noProof="0" smtClean="0"/>
              <a:t>2024-08-01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56531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5D0AB-FE5B-42EB-AA1F-9ACC0B879DC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268E27CF-2A41-46B2-A424-E0F969D61844}" type="datetime1">
              <a:rPr lang="ko-KR" altLang="en-US" noProof="0" smtClean="0"/>
              <a:t>2024-08-01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11206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F82DE1-2CFA-4A80-9BAE-407D31C03B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3F618AC1-8BBC-4AE6-96ED-193ADF740F8C}" type="datetime1">
              <a:rPr lang="ko-KR" altLang="en-US" noProof="0" smtClean="0"/>
              <a:t>2024-08-01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2422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64988D-A3EE-4AFC-B724-AC6EC51B6AB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82FCC74-C996-4023-8639-4412F15D1CD4}" type="datetime1">
              <a:rPr lang="ko-KR" altLang="en-US" noProof="0" smtClean="0"/>
              <a:t>2024-08-01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341240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6BFCD5-7E8A-4F7A-996B-71EA7A29EAD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928BD09-CA5E-450E-A59F-9A64E0DC3B8F}" type="datetime1">
              <a:rPr lang="ko-KR" altLang="en-US" noProof="0" smtClean="0"/>
              <a:t>2024-08-01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20066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F82DE1-2CFA-4A80-9BAE-407D31C03B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3F618AC1-8BBC-4AE6-96ED-193ADF740F8C}" type="datetime1">
              <a:rPr lang="ko-KR" altLang="en-US" noProof="0" smtClean="0"/>
              <a:t>2024-08-01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74774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DE8142-1664-43BB-8837-89F39CBE7BB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F6E3E0B-E7E3-4081-B427-949622515EED}" type="datetime1">
              <a:rPr lang="ko-KR" altLang="en-US" noProof="0" smtClean="0"/>
              <a:t>2024-08-01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0824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6BFCD5-7E8A-4F7A-996B-71EA7A29EAD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928BD09-CA5E-450E-A59F-9A64E0DC3B8F}" type="datetime1">
              <a:rPr lang="ko-KR" altLang="en-US" noProof="0" smtClean="0"/>
              <a:t>2024-08-01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20066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64988D-A3EE-4AFC-B724-AC6EC51B6AB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82FCC74-C996-4023-8639-4412F15D1CD4}" type="datetime1">
              <a:rPr lang="ko-KR" altLang="en-US" noProof="0" smtClean="0"/>
              <a:t>2024-08-01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34124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F82DE1-2CFA-4A80-9BAE-407D31C03B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3F618AC1-8BBC-4AE6-96ED-193ADF740F8C}" type="datetime1">
              <a:rPr lang="ko-KR" altLang="en-US" noProof="0" smtClean="0"/>
              <a:t>2024-08-01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7477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8D62FD-6005-42A9-AF5F-8ECB112D45C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A7D886F3-4117-4298-9C4F-C5B5C1A95D16}" type="datetime1">
              <a:rPr lang="ko-KR" altLang="en-US" noProof="0" smtClean="0"/>
              <a:t>2024-08-01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8057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64988D-A3EE-4AFC-B724-AC6EC51B6AB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82FCC74-C996-4023-8639-4412F15D1CD4}" type="datetime1">
              <a:rPr lang="ko-KR" altLang="en-US" noProof="0" smtClean="0"/>
              <a:t>2024-08-01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35653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F82DE1-2CFA-4A80-9BAE-407D31C03B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3F618AC1-8BBC-4AE6-96ED-193ADF740F8C}" type="datetime1">
              <a:rPr lang="ko-KR" altLang="en-US" noProof="0" smtClean="0"/>
              <a:t>2024-08-01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7477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F82DE1-2CFA-4A80-9BAE-407D31C03B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3F618AC1-8BBC-4AE6-96ED-193ADF740F8C}" type="datetime1">
              <a:rPr lang="ko-KR" altLang="en-US" noProof="0" smtClean="0"/>
              <a:t>2024-08-01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11569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F82DE1-2CFA-4A80-9BAE-407D31C03B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3F618AC1-8BBC-4AE6-96ED-193ADF740F8C}" type="datetime1">
              <a:rPr lang="ko-KR" altLang="en-US" noProof="0" smtClean="0"/>
              <a:t>2024-08-01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0657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6BFCD5-7E8A-4F7A-996B-71EA7A29EAD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928BD09-CA5E-450E-A59F-9A64E0DC3B8F}" type="datetime1">
              <a:rPr lang="ko-KR" altLang="en-US" noProof="0" smtClean="0"/>
              <a:t>2024-08-01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2006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CC33A90-B87E-634E-AF2A-F4C3C8923FED}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147E0E-4AE4-D149-A315-F2528623D5EA}"/>
              </a:ext>
            </a:extLst>
          </p:cNvPr>
          <p:cNvSpPr/>
          <p:nvPr userDrawn="1"/>
        </p:nvSpPr>
        <p:spPr>
          <a:xfrm>
            <a:off x="763425" y="2818150"/>
            <a:ext cx="6207001" cy="25718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8430" y="3182587"/>
            <a:ext cx="5651293" cy="1181189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 algn="l">
              <a:defRPr sz="8000" b="1" i="0" spc="150" baseline="0">
                <a:solidFill>
                  <a:schemeClr val="accent3">
                    <a:lumMod val="9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" noProof="0" dirty="0"/>
              <a:t>제목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C8F278E7-697F-D34E-BB55-5D254AF87F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23125" y="0"/>
            <a:ext cx="6268875" cy="6858000"/>
          </a:xfrm>
          <a:custGeom>
            <a:avLst/>
            <a:gdLst>
              <a:gd name="connsiteX0" fmla="*/ 0 w 6268875"/>
              <a:gd name="connsiteY0" fmla="*/ 0 h 6858000"/>
              <a:gd name="connsiteX1" fmla="*/ 6268875 w 6268875"/>
              <a:gd name="connsiteY1" fmla="*/ 0 h 6858000"/>
              <a:gd name="connsiteX2" fmla="*/ 6268875 w 6268875"/>
              <a:gd name="connsiteY2" fmla="*/ 6858000 h 6858000"/>
              <a:gd name="connsiteX3" fmla="*/ 0 w 6268875"/>
              <a:gd name="connsiteY3" fmla="*/ 6858000 h 6858000"/>
              <a:gd name="connsiteX4" fmla="*/ 0 w 6268875"/>
              <a:gd name="connsiteY4" fmla="*/ 5389964 h 6858000"/>
              <a:gd name="connsiteX5" fmla="*/ 1047301 w 6268875"/>
              <a:gd name="connsiteY5" fmla="*/ 5389964 h 6858000"/>
              <a:gd name="connsiteX6" fmla="*/ 1047301 w 6268875"/>
              <a:gd name="connsiteY6" fmla="*/ 2814404 h 6858000"/>
              <a:gd name="connsiteX7" fmla="*/ 0 w 6268875"/>
              <a:gd name="connsiteY7" fmla="*/ 2814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8875" h="6858000">
                <a:moveTo>
                  <a:pt x="0" y="0"/>
                </a:moveTo>
                <a:lnTo>
                  <a:pt x="6268875" y="0"/>
                </a:lnTo>
                <a:lnTo>
                  <a:pt x="6268875" y="6858000"/>
                </a:lnTo>
                <a:lnTo>
                  <a:pt x="0" y="6858000"/>
                </a:lnTo>
                <a:lnTo>
                  <a:pt x="0" y="5389964"/>
                </a:lnTo>
                <a:lnTo>
                  <a:pt x="1047301" y="5389964"/>
                </a:lnTo>
                <a:lnTo>
                  <a:pt x="1047301" y="2814404"/>
                </a:lnTo>
                <a:lnTo>
                  <a:pt x="0" y="281440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>
            <a:noAutofit/>
          </a:bodyPr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" noProof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D2629F-DD57-45EB-A64D-AF459A802B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30" y="4450080"/>
            <a:ext cx="5651294" cy="607103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 b="0" cap="all" spc="600" baseline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lvl="0" rtl="0"/>
            <a:r>
              <a:rPr lang="ko" noProof="0"/>
              <a:t>부제목</a:t>
            </a:r>
          </a:p>
        </p:txBody>
      </p:sp>
    </p:spTree>
    <p:extLst>
      <p:ext uri="{BB962C8B-B14F-4D97-AF65-F5344CB8AC3E}">
        <p14:creationId xmlns:p14="http://schemas.microsoft.com/office/powerpoint/2010/main" val="890117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9B59AC0-ACCA-0548-A037-BC61068B8FE2}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57C152-0331-B74F-81FE-04A927A72C7B}"/>
              </a:ext>
            </a:extLst>
          </p:cNvPr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FDDD9A4-1691-5D47-9605-21650E22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B3AAAAF7-05B9-4CD1-AB96-49BDA5C8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247" y="6356350"/>
            <a:ext cx="7514153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63163FE-7A47-48F5-985E-52E1FC39A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1711" y="6356349"/>
            <a:ext cx="532140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FDE5BD82-54F0-40F0-8673-34432C04A3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86" y="1470025"/>
            <a:ext cx="10904865" cy="4706938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00072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개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87C56A2-F952-8343-A875-78793BA51A34}"/>
              </a:ext>
            </a:extLst>
          </p:cNvPr>
          <p:cNvSpPr/>
          <p:nvPr userDrawn="1"/>
        </p:nvSpPr>
        <p:spPr>
          <a:xfrm>
            <a:off x="0" y="5871694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BB3689-72F8-2345-BF30-38C81BDD487E}"/>
              </a:ext>
            </a:extLst>
          </p:cNvPr>
          <p:cNvSpPr/>
          <p:nvPr userDrawn="1"/>
        </p:nvSpPr>
        <p:spPr>
          <a:xfrm>
            <a:off x="4921026" y="0"/>
            <a:ext cx="718969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3659" y="6356350"/>
            <a:ext cx="4490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56FB1BA-653F-254C-9C39-2A5BDD76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117" y="571500"/>
            <a:ext cx="4791637" cy="693337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 dirty="0"/>
          </a:p>
        </p:txBody>
      </p:sp>
      <p:sp>
        <p:nvSpPr>
          <p:cNvPr id="12" name="그림 개체 틀 10">
            <a:extLst>
              <a:ext uri="{FF2B5EF4-FFF2-40B4-BE49-F238E27FC236}">
                <a16:creationId xmlns:a16="http://schemas.microsoft.com/office/drawing/2014/main" id="{CB2BF900-EE78-604F-A9A8-83394228A6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925" y="571500"/>
            <a:ext cx="5553075" cy="5715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1ABA8C-1BE3-46E4-80B3-44A791B60E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42925" y="6356350"/>
            <a:ext cx="7315200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B2692E44-7FE3-4F90-97B5-E996A2DCEA8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761117" y="1265238"/>
            <a:ext cx="4791637" cy="4911725"/>
          </a:xfrm>
        </p:spPr>
        <p:txBody>
          <a:bodyPr rtlCol="0">
            <a:normAutofit/>
          </a:bodyPr>
          <a:lstStyle>
            <a:lvl1pPr>
              <a:defRPr sz="140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409670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F96941-79C9-A34B-8AB5-C167A4D72D51}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57C152-0331-B74F-81FE-04A927A72C7B}"/>
              </a:ext>
            </a:extLst>
          </p:cNvPr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solidFill>
                <a:schemeClr val="bg1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FDDD9A4-1691-5D47-9605-21650E22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62F811A9-08B1-C746-B30D-69D7B4A6C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600" b="1" i="0" cap="all" spc="150" baseline="0">
                <a:solidFill>
                  <a:schemeClr val="accent3">
                    <a:lumMod val="5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54F0B191-C947-1640-8AD2-EEEAA1ED57C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501205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600" b="1" i="0" cap="all" spc="150" baseline="0">
                <a:solidFill>
                  <a:schemeClr val="accent3">
                    <a:lumMod val="5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E8B92D52-6B55-2C4B-95E4-CE89611E590B}"/>
              </a:ext>
            </a:extLst>
          </p:cNvPr>
          <p:cNvCxnSpPr>
            <a:cxnSpLocks/>
          </p:cNvCxnSpPr>
          <p:nvPr userDrawn="1"/>
        </p:nvCxnSpPr>
        <p:spPr>
          <a:xfrm>
            <a:off x="6167716" y="1613647"/>
            <a:ext cx="0" cy="4904068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2E17E1D-5E9C-4782-A550-1FA7C170295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2894471"/>
            <a:ext cx="5041900" cy="3093579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5" name="내용 개체 틀 6">
            <a:extLst>
              <a:ext uri="{FF2B5EF4-FFF2-40B4-BE49-F238E27FC236}">
                <a16:creationId xmlns:a16="http://schemas.microsoft.com/office/drawing/2014/main" id="{9AE8FA97-2778-4811-810F-CA386FE3C23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01205" y="2894471"/>
            <a:ext cx="5041900" cy="3093579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656403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 및 캡션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4A22209-F6F4-814A-9719-87CDCD23C55F}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817374-D7A2-2F4D-91C6-E24955F0018B}"/>
              </a:ext>
            </a:extLst>
          </p:cNvPr>
          <p:cNvSpPr/>
          <p:nvPr userDrawn="1"/>
        </p:nvSpPr>
        <p:spPr>
          <a:xfrm>
            <a:off x="5951621" y="1803214"/>
            <a:ext cx="6240379" cy="32528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9FBA462-7E60-BA4E-9A1E-3B5E69DA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C69F25C5-25DC-48AB-9669-BD9EC99C38CE}" type="datetime1">
              <a:rPr lang="ko-KR" altLang="en-US" smtClean="0"/>
              <a:t>2024-08-01</a:t>
            </a:fld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56FB1BA-653F-254C-9C39-2A5BDD76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4545" y="2028031"/>
            <a:ext cx="5058209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13" name="그림 개체 틀 10">
            <a:extLst>
              <a:ext uri="{FF2B5EF4-FFF2-40B4-BE49-F238E27FC236}">
                <a16:creationId xmlns:a16="http://schemas.microsoft.com/office/drawing/2014/main" id="{AD5E91DA-7D30-8C45-9BE7-5F82AA824B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925" y="0"/>
            <a:ext cx="5408696" cy="6858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" noProof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4B3A0EA-D5DD-4E60-90A9-6338842407F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94463" y="2611438"/>
            <a:ext cx="5058209" cy="216535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015007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B9EAC25-66D1-1245-97FD-3B5840132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2069B3-0468-584A-914E-91C8C91C7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" noProof="0"/>
              <a:t>마스터 텍스트 스타일을 편집하려면 클릭하세요.</a:t>
            </a:r>
          </a:p>
          <a:p>
            <a:pPr lvl="1" rtl="0"/>
            <a:r>
              <a:rPr lang="ko" noProof="0"/>
              <a:t>둘째 수준</a:t>
            </a:r>
          </a:p>
          <a:p>
            <a:pPr lvl="2" rtl="0"/>
            <a:r>
              <a:rPr lang="ko" noProof="0"/>
              <a:t>셋째 수준</a:t>
            </a:r>
          </a:p>
          <a:p>
            <a:pPr lvl="3" rtl="0"/>
            <a:r>
              <a:rPr lang="ko" noProof="0"/>
              <a:t>넷째 수준</a:t>
            </a:r>
          </a:p>
          <a:p>
            <a:pPr lvl="4" rtl="0"/>
            <a:r>
              <a:rPr lang="ko" noProof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7A988C-554B-E64F-A698-DE3EF9CA0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8157E6-BBF7-AB4A-B5DD-B39A65C17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4706" y="6356350"/>
            <a:ext cx="4490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8" r:id="rId2"/>
    <p:sldLayoutId id="2147483661" r:id="rId3"/>
    <p:sldLayoutId id="2147483690" r:id="rId4"/>
    <p:sldLayoutId id="2147483692" r:id="rId5"/>
    <p:sldLayoutId id="2147483655" r:id="rId6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50000"/>
        </a:lnSpc>
        <a:spcBef>
          <a:spcPts val="1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lab.mtrace.go.kr/portal/dataSet/topicStatsPage.do?clsId=CLS_0002&amp;datasetId=DS_MST_0000000001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ata.kma.go.kr/climate/heatWave/selectHeatWaveChart.do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limateknowledgeportal.worldbank.org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802AA36A-8685-4D91-92E4-CBC45883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430" y="3182587"/>
            <a:ext cx="5823711" cy="1181189"/>
          </a:xfrm>
        </p:spPr>
        <p:txBody>
          <a:bodyPr rtlCol="0"/>
          <a:lstStyle/>
          <a:p>
            <a:pPr rtl="0"/>
            <a:r>
              <a:rPr lang="ko-KR" altLang="en-US" sz="4400" dirty="0">
                <a:solidFill>
                  <a:schemeClr val="accent3">
                    <a:lumMod val="75000"/>
                  </a:schemeClr>
                </a:solidFill>
              </a:rPr>
              <a:t>기후 변화와</a:t>
            </a:r>
            <a:br>
              <a:rPr lang="en-US" altLang="ko-KR" sz="440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ko-KR" altLang="en-US" sz="44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ko-KR" altLang="en-US" sz="4400" dirty="0" err="1">
                <a:solidFill>
                  <a:schemeClr val="accent3">
                    <a:lumMod val="75000"/>
                  </a:schemeClr>
                </a:solidFill>
              </a:rPr>
              <a:t>식중독균주별</a:t>
            </a:r>
            <a:r>
              <a:rPr lang="ko-KR" altLang="en-US" sz="4400" dirty="0">
                <a:solidFill>
                  <a:schemeClr val="accent3">
                    <a:lumMod val="75000"/>
                  </a:schemeClr>
                </a:solidFill>
              </a:rPr>
              <a:t> 분석</a:t>
            </a:r>
            <a:endParaRPr lang="ko" sz="4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F1EEC5C-B452-49AC-85CC-33670A64C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207" y="4450080"/>
            <a:ext cx="5755517" cy="607103"/>
          </a:xfrm>
        </p:spPr>
        <p:txBody>
          <a:bodyPr rtlCol="0">
            <a:noAutofit/>
          </a:bodyPr>
          <a:lstStyle/>
          <a:p>
            <a:pPr rtl="0"/>
            <a:r>
              <a:rPr lang="en-US" altLang="ko-KR" sz="2000" dirty="0"/>
              <a:t>8</a:t>
            </a:r>
            <a:r>
              <a:rPr lang="ko-KR" altLang="en-US" sz="2000" dirty="0"/>
              <a:t>조 </a:t>
            </a:r>
            <a:r>
              <a:rPr lang="en-US" altLang="ko-KR" sz="2000" dirty="0"/>
              <a:t>-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이현종</a:t>
            </a:r>
            <a:r>
              <a:rPr lang="en-US" altLang="ko-KR" sz="2000" dirty="0"/>
              <a:t> </a:t>
            </a:r>
            <a:r>
              <a:rPr lang="ko-KR" altLang="en-US" sz="2000" dirty="0" err="1"/>
              <a:t>황은혁</a:t>
            </a:r>
            <a:r>
              <a:rPr lang="en-US" altLang="ko-KR" sz="2000" dirty="0"/>
              <a:t> </a:t>
            </a:r>
            <a:r>
              <a:rPr lang="ko-KR" altLang="en-US" sz="2000" dirty="0"/>
              <a:t>김재성 </a:t>
            </a:r>
            <a:r>
              <a:rPr lang="ko-KR" altLang="en-US" sz="2000" dirty="0" err="1"/>
              <a:t>장재웅</a:t>
            </a:r>
            <a:r>
              <a:rPr lang="en-US" altLang="ko-KR" sz="2000" dirty="0"/>
              <a:t> </a:t>
            </a:r>
            <a:endParaRPr lang="ko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15A3C2-02E8-49C7-9C82-FB2871381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141" y="0"/>
            <a:ext cx="44330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E5064C-0C77-40EF-B78A-227F2C923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차례</a:t>
            </a:r>
            <a:endParaRPr lang="ko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FFDDD6-E8E3-4FD4-A371-90094C459EE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 sz="2400" dirty="0"/>
              <a:t>1. </a:t>
            </a:r>
            <a:r>
              <a:rPr lang="ko-KR" altLang="en-US" sz="2400" dirty="0"/>
              <a:t>온실효과 소개</a:t>
            </a:r>
            <a:endParaRPr lang="en-US" altLang="ko-KR" sz="2400" dirty="0"/>
          </a:p>
          <a:p>
            <a:pPr rtl="0"/>
            <a:r>
              <a:rPr lang="en-US" altLang="ko-KR" sz="2400" dirty="0"/>
              <a:t>2. </a:t>
            </a:r>
            <a:r>
              <a:rPr lang="ko-KR" altLang="en-US" sz="2400" dirty="0"/>
              <a:t>사용 데이터 소개</a:t>
            </a:r>
            <a:endParaRPr lang="en-US" altLang="ko-KR" sz="2400" dirty="0"/>
          </a:p>
          <a:p>
            <a:pPr rtl="0"/>
            <a:r>
              <a:rPr lang="en-US" altLang="ko-KR" sz="2400" dirty="0"/>
              <a:t>3. </a:t>
            </a:r>
            <a:r>
              <a:rPr lang="ko-KR" altLang="en-US" sz="2400" dirty="0" err="1"/>
              <a:t>전처리</a:t>
            </a:r>
            <a:r>
              <a:rPr lang="ko-KR" altLang="en-US" sz="2400" dirty="0"/>
              <a:t> 결과</a:t>
            </a:r>
            <a:endParaRPr lang="en-US" altLang="ko-KR" sz="2400" dirty="0"/>
          </a:p>
          <a:p>
            <a:pPr rtl="0"/>
            <a:r>
              <a:rPr lang="en-US" altLang="ko-KR" sz="2400" dirty="0"/>
              <a:t>4. </a:t>
            </a:r>
            <a:r>
              <a:rPr lang="ko-KR" altLang="en-US" sz="2400" dirty="0"/>
              <a:t>불면증 환자 증대 그래프 </a:t>
            </a:r>
            <a:endParaRPr lang="en-US" altLang="ko-KR" sz="2400" dirty="0"/>
          </a:p>
          <a:p>
            <a:pPr rtl="0"/>
            <a:r>
              <a:rPr lang="en-US" altLang="ko-KR" sz="2400" dirty="0"/>
              <a:t>5. 10</a:t>
            </a:r>
            <a:r>
              <a:rPr lang="ko-KR" altLang="en-US" sz="2400" dirty="0"/>
              <a:t>년간 기온 변화 그래프</a:t>
            </a:r>
            <a:endParaRPr lang="en-US" altLang="ko-KR" sz="2400" dirty="0"/>
          </a:p>
          <a:p>
            <a:r>
              <a:rPr lang="en-US" altLang="ko-KR" sz="2400" dirty="0"/>
              <a:t>6. 10</a:t>
            </a:r>
            <a:r>
              <a:rPr lang="ko-KR" altLang="en-US" sz="2400" dirty="0"/>
              <a:t>년간 </a:t>
            </a:r>
            <a:r>
              <a:rPr lang="en-US" altLang="ko-KR" sz="2400" dirty="0"/>
              <a:t>co2 </a:t>
            </a:r>
            <a:r>
              <a:rPr lang="ko-KR" altLang="en-US" sz="2400" dirty="0"/>
              <a:t>그래프</a:t>
            </a:r>
            <a:endParaRPr lang="en-US" altLang="ko-KR" sz="2400" dirty="0"/>
          </a:p>
          <a:p>
            <a:pPr rtl="0"/>
            <a:r>
              <a:rPr lang="en-US" altLang="ko-KR" sz="2400" dirty="0"/>
              <a:t>7. </a:t>
            </a:r>
            <a:r>
              <a:rPr lang="ko-KR" altLang="en-US" sz="2400" dirty="0"/>
              <a:t>축산 수 및 석유 소비량 그래프 </a:t>
            </a:r>
            <a:endParaRPr lang="en-US" altLang="ko-KR" sz="2400" dirty="0"/>
          </a:p>
          <a:p>
            <a:pPr rtl="0"/>
            <a:endParaRPr lang="en-US" altLang="ko-KR" sz="2400" dirty="0"/>
          </a:p>
          <a:p>
            <a:pPr rtl="0"/>
            <a:endParaRPr lang="en-US" altLang="ko-KR" sz="2400" dirty="0"/>
          </a:p>
          <a:p>
            <a:pPr rtl="0"/>
            <a:endParaRPr lang="en-US" altLang="ko-KR" dirty="0"/>
          </a:p>
          <a:p>
            <a:pPr rtl="0"/>
            <a:endParaRPr lang="en-US" altLang="ko-KR" dirty="0"/>
          </a:p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59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1. </a:t>
            </a:r>
            <a:r>
              <a:rPr lang="ko-KR" altLang="en-US" dirty="0"/>
              <a:t>온실 효과</a:t>
            </a:r>
            <a:endParaRPr lang="ko" dirty="0"/>
          </a:p>
        </p:txBody>
      </p:sp>
      <p:sp>
        <p:nvSpPr>
          <p:cNvPr id="23" name="내용 개체 틀 22">
            <a:extLst>
              <a:ext uri="{FF2B5EF4-FFF2-40B4-BE49-F238E27FC236}">
                <a16:creationId xmlns:a16="http://schemas.microsoft.com/office/drawing/2014/main" id="{3E408D6E-B51C-CD4F-AC1A-15EC32AAB741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 rtlCol="0">
            <a:normAutofit/>
          </a:bodyPr>
          <a:lstStyle/>
          <a:p>
            <a:r>
              <a:rPr lang="ko-KR" altLang="en-US" sz="2000" dirty="0"/>
              <a:t>온실 효과는 대기 중 온실기체   </a:t>
            </a:r>
            <a:r>
              <a:rPr lang="en-US" altLang="ko-KR" sz="2000" dirty="0"/>
              <a:t>(</a:t>
            </a:r>
            <a:r>
              <a:rPr lang="ko-KR" altLang="en-US" sz="2000" dirty="0"/>
              <a:t>수증기</a:t>
            </a:r>
            <a:r>
              <a:rPr lang="en-US" altLang="ko-KR" sz="2000" dirty="0"/>
              <a:t>,</a:t>
            </a:r>
            <a:r>
              <a:rPr lang="ko-KR" altLang="en-US" sz="2000" dirty="0"/>
              <a:t>이산화탄소</a:t>
            </a:r>
            <a:r>
              <a:rPr lang="en-US" altLang="ko-KR" sz="2000" dirty="0"/>
              <a:t>)</a:t>
            </a:r>
            <a:r>
              <a:rPr lang="ko-KR" altLang="en-US" sz="2000" dirty="0"/>
              <a:t>에 의해       지구 표면 가까이에 열들이 갇히는 것을 의미한다</a:t>
            </a:r>
            <a:endParaRPr lang="en-US" altLang="ko-KR" sz="2000" dirty="0"/>
          </a:p>
          <a:p>
            <a:r>
              <a:rPr lang="ko-KR" altLang="en-US" sz="2000" dirty="0"/>
              <a:t>열을 가두는 온실가스들은         가스가 없을 때보다                따뜻하게 온도를 유지해주는      지구를 감싸는 담요</a:t>
            </a:r>
            <a:endParaRPr lang="en-US" altLang="ja-JP" sz="2000" dirty="0"/>
          </a:p>
        </p:txBody>
      </p: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83A2B3AE-F6FD-81A5-5509-105A751E14D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9635" r="19635"/>
          <a:stretch>
            <a:fillRect/>
          </a:stretch>
        </p:blipFill>
        <p:spPr>
          <a:xfrm>
            <a:off x="76201" y="461963"/>
            <a:ext cx="5430884" cy="5715000"/>
          </a:xfrm>
        </p:spPr>
      </p:pic>
    </p:spTree>
    <p:extLst>
      <p:ext uri="{BB962C8B-B14F-4D97-AF65-F5344CB8AC3E}">
        <p14:creationId xmlns:p14="http://schemas.microsoft.com/office/powerpoint/2010/main" val="3661000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" dirty="0"/>
              <a:t>2. </a:t>
            </a:r>
            <a:r>
              <a:rPr lang="ko-KR" altLang="en-US" dirty="0"/>
              <a:t>사용 데이터 소개</a:t>
            </a:r>
            <a:endParaRPr lang="en-US" altLang="ja-JP" dirty="0"/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3017211D-9C44-B641-A078-4EA6FEE3BBF9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38200" y="2166245"/>
            <a:ext cx="5041900" cy="4073688"/>
          </a:xfrm>
        </p:spPr>
        <p:txBody>
          <a:bodyPr rtlCol="0">
            <a:normAutofit/>
          </a:bodyPr>
          <a:lstStyle/>
          <a:p>
            <a:r>
              <a:rPr lang="ko-KR" altLang="en-US" dirty="0"/>
              <a:t>대한민국온도데이터</a:t>
            </a:r>
            <a:r>
              <a:rPr lang="en-US" altLang="ko-KR" dirty="0"/>
              <a:t>(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https://data.kma.go.kr/climate/average30Years/selectAverage30YearsList.do?pgmNo=113)</a:t>
            </a:r>
            <a:endParaRPr lang="en-US" altLang="ko-K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dirty="0" err="1"/>
              <a:t>시군구별</a:t>
            </a:r>
            <a:r>
              <a:rPr lang="ko-KR" altLang="en-US" dirty="0"/>
              <a:t> 주요 정신질환 통계</a:t>
            </a:r>
            <a:r>
              <a:rPr lang="en-US" altLang="ko-KR" dirty="0"/>
              <a:t>(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https://www.data.go.kr/data/15118810/fileData.do)</a:t>
            </a:r>
            <a:endParaRPr lang="en-US" altLang="ko-K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dirty="0"/>
              <a:t>대한민국 석유소비량</a:t>
            </a:r>
            <a:r>
              <a:rPr lang="en-US" altLang="ko-KR" dirty="0"/>
              <a:t>(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https://www.data.go.kr/data/15054604/fileData.do?recommendDataYn=Y</a:t>
            </a:r>
            <a:r>
              <a:rPr lang="en-US" altLang="ko-KR" dirty="0"/>
              <a:t>)</a:t>
            </a:r>
          </a:p>
        </p:txBody>
      </p:sp>
      <p:sp>
        <p:nvSpPr>
          <p:cNvPr id="27" name="내용 개체 틀 26">
            <a:extLst>
              <a:ext uri="{FF2B5EF4-FFF2-40B4-BE49-F238E27FC236}">
                <a16:creationId xmlns:a16="http://schemas.microsoft.com/office/drawing/2014/main" id="{78F30852-7324-B342-92E6-181AD0A5705C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501205" y="2038571"/>
            <a:ext cx="5041900" cy="3949480"/>
          </a:xfrm>
        </p:spPr>
        <p:txBody>
          <a:bodyPr rtlCol="0">
            <a:normAutofit/>
          </a:bodyPr>
          <a:lstStyle/>
          <a:p>
            <a:r>
              <a:rPr lang="ko-KR" altLang="en-US" dirty="0"/>
              <a:t>연도별 소 </a:t>
            </a:r>
            <a:r>
              <a:rPr lang="ko-KR" altLang="en-US" dirty="0" err="1"/>
              <a:t>사육량</a:t>
            </a:r>
            <a:r>
              <a:rPr lang="en-US" altLang="ko-KR" dirty="0"/>
              <a:t>(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  <a:hlinkClick r:id="rId3"/>
              </a:rPr>
              <a:t>https://datalab.mtrace.go.kr/portal/dataSet/topicStatsPage.do?clsId=CLS_0002&amp;datasetId=DS_MST_0000000001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안면도 </a:t>
            </a:r>
            <a:r>
              <a:rPr lang="en-US" altLang="ko-KR" dirty="0"/>
              <a:t>co2 </a:t>
            </a:r>
            <a:r>
              <a:rPr lang="ko-KR" altLang="en-US" dirty="0"/>
              <a:t>연평균 농도</a:t>
            </a:r>
            <a:r>
              <a:rPr lang="en-US" altLang="ko-KR" dirty="0"/>
              <a:t>(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https://www.index.go.kr/unity/potal/main/EachDtlPageDetail.do?idx_cd=1399</a:t>
            </a:r>
            <a:r>
              <a:rPr lang="en-US" altLang="ko-KR" dirty="0"/>
              <a:t>)</a:t>
            </a:r>
            <a:r>
              <a:rPr lang="ko" dirty="0"/>
              <a:t>. </a:t>
            </a:r>
          </a:p>
          <a:p>
            <a:pPr rtl="0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99639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" dirty="0"/>
              <a:t>3. </a:t>
            </a:r>
            <a:r>
              <a:rPr lang="ko-KR" altLang="en-US" dirty="0" err="1"/>
              <a:t>전처리</a:t>
            </a:r>
            <a:r>
              <a:rPr lang="ko-KR" altLang="en-US" dirty="0"/>
              <a:t> 결과</a:t>
            </a:r>
            <a:endParaRPr lang="en-US" altLang="ja-JP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3D7552-2288-431E-2757-D7C24B302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92" y="1970034"/>
            <a:ext cx="7861585" cy="4035532"/>
          </a:xfrm>
          <a:prstGeom prst="rect">
            <a:avLst/>
          </a:prstGeom>
        </p:spPr>
      </p:pic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F093A5A-AD6E-CC93-25C5-53EDA0051B4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264870" y="2615071"/>
            <a:ext cx="3779172" cy="1491263"/>
          </a:xfrm>
        </p:spPr>
        <p:txBody>
          <a:bodyPr/>
          <a:lstStyle/>
          <a:p>
            <a:r>
              <a:rPr lang="en-US" altLang="ko-KR" dirty="0"/>
              <a:t>2013</a:t>
            </a:r>
            <a:r>
              <a:rPr lang="ko-KR" altLang="en-US" dirty="0"/>
              <a:t>년부터 </a:t>
            </a:r>
            <a:r>
              <a:rPr lang="en-US" altLang="ko-KR" dirty="0"/>
              <a:t>2022</a:t>
            </a:r>
            <a:r>
              <a:rPr lang="ko-KR" altLang="en-US" dirty="0" err="1"/>
              <a:t>년까지를</a:t>
            </a:r>
            <a:r>
              <a:rPr lang="ko-KR" altLang="en-US" dirty="0"/>
              <a:t>        인덱스로 지정</a:t>
            </a:r>
            <a:endParaRPr lang="en-US" altLang="ko-KR" dirty="0"/>
          </a:p>
          <a:p>
            <a:r>
              <a:rPr lang="ko-KR" altLang="en-US" dirty="0"/>
              <a:t>사용할 데이터를 칼럼으로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94885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sz="2400" dirty="0"/>
              <a:t>4. </a:t>
            </a:r>
            <a:r>
              <a:rPr lang="ko-KR" altLang="en-US" sz="2400" dirty="0"/>
              <a:t>불면증 환자 증대 그래프</a:t>
            </a:r>
            <a:endParaRPr lang="ko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CE4C18-2B65-BB87-EE9B-F1B31548C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14" y="1557867"/>
            <a:ext cx="5960540" cy="4470405"/>
          </a:xfrm>
          <a:prstGeom prst="rect">
            <a:avLst/>
          </a:prstGeom>
        </p:spPr>
      </p:pic>
      <p:sp>
        <p:nvSpPr>
          <p:cNvPr id="4" name="내용 개체 틀 6">
            <a:extLst>
              <a:ext uri="{FF2B5EF4-FFF2-40B4-BE49-F238E27FC236}">
                <a16:creationId xmlns:a16="http://schemas.microsoft.com/office/drawing/2014/main" id="{71F8A669-99A8-413B-DB12-3D305A1B00DB}"/>
              </a:ext>
            </a:extLst>
          </p:cNvPr>
          <p:cNvSpPr txBox="1">
            <a:spLocks/>
          </p:cNvSpPr>
          <p:nvPr/>
        </p:nvSpPr>
        <p:spPr>
          <a:xfrm>
            <a:off x="6642630" y="1836140"/>
            <a:ext cx="3779172" cy="14912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수면장애를 호소하는 환자들의 수가 매해 늘어남을 확인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A9DA91-0053-221E-D69F-47B229309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699" y="3071044"/>
            <a:ext cx="4737234" cy="315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06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sz="2400" dirty="0"/>
              <a:t>5. 10</a:t>
            </a:r>
            <a:r>
              <a:rPr lang="ko-KR" altLang="en-US" sz="2400" dirty="0"/>
              <a:t>년간 기온 변화 그래프</a:t>
            </a: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25E2A6-3357-DC11-FDF4-93E1EFF9F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744" y="1822447"/>
            <a:ext cx="7696211" cy="3848106"/>
          </a:xfrm>
          <a:prstGeom prst="rect">
            <a:avLst/>
          </a:prstGeom>
        </p:spPr>
      </p:pic>
      <p:sp>
        <p:nvSpPr>
          <p:cNvPr id="4" name="내용 개체 틀 6">
            <a:extLst>
              <a:ext uri="{FF2B5EF4-FFF2-40B4-BE49-F238E27FC236}">
                <a16:creationId xmlns:a16="http://schemas.microsoft.com/office/drawing/2014/main" id="{6693E2AB-B78E-9139-EF07-6701664F75AC}"/>
              </a:ext>
            </a:extLst>
          </p:cNvPr>
          <p:cNvSpPr txBox="1">
            <a:spLocks/>
          </p:cNvSpPr>
          <p:nvPr/>
        </p:nvSpPr>
        <p:spPr>
          <a:xfrm>
            <a:off x="7960070" y="2615071"/>
            <a:ext cx="3779172" cy="25411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10</a:t>
            </a:r>
            <a:r>
              <a:rPr lang="ko-KR" altLang="en-US" dirty="0"/>
              <a:t>년간의 데이터를 확인          </a:t>
            </a:r>
            <a:r>
              <a:rPr lang="en-US" altLang="ko-KR" dirty="0"/>
              <a:t>10</a:t>
            </a:r>
            <a:r>
              <a:rPr lang="ko-KR" altLang="en-US" dirty="0"/>
              <a:t>년간 온도변화는 드라마틱하게 증가하지 않았다</a:t>
            </a:r>
            <a:endParaRPr lang="en-US" altLang="ko-KR" dirty="0"/>
          </a:p>
          <a:p>
            <a:r>
              <a:rPr lang="en-US" altLang="ko-KR" dirty="0"/>
              <a:t>10</a:t>
            </a:r>
            <a:r>
              <a:rPr lang="ko-KR" altLang="en-US" dirty="0"/>
              <a:t>년치 데이터로는 온실효과를    증대를 설명하긴 힘들다</a:t>
            </a:r>
            <a:r>
              <a:rPr lang="en-US" altLang="ko-KR" dirty="0"/>
              <a:t>.</a:t>
            </a:r>
            <a:r>
              <a:rPr lang="ko-KR" altLang="en-US" dirty="0"/>
              <a:t>       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71596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" dirty="0"/>
              <a:t>6. </a:t>
            </a:r>
            <a:r>
              <a:rPr lang="ko-KR" altLang="en-US" sz="2400" dirty="0"/>
              <a:t>축산 수 및 석유 소비량 그래프</a:t>
            </a:r>
            <a:endParaRPr lang="en-US" altLang="ja-JP" dirty="0"/>
          </a:p>
        </p:txBody>
      </p:sp>
      <p:sp>
        <p:nvSpPr>
          <p:cNvPr id="27" name="내용 개체 틀 26">
            <a:extLst>
              <a:ext uri="{FF2B5EF4-FFF2-40B4-BE49-F238E27FC236}">
                <a16:creationId xmlns:a16="http://schemas.microsoft.com/office/drawing/2014/main" id="{78F30852-7324-B342-92E6-181AD0A5705C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501205" y="2038571"/>
            <a:ext cx="5041900" cy="394948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온실가스의 종류 중 하나인 </a:t>
            </a:r>
            <a:r>
              <a:rPr lang="en-US" altLang="ko-KR" dirty="0"/>
              <a:t>CO2 </a:t>
            </a:r>
            <a:r>
              <a:rPr lang="ko-KR" altLang="en-US" dirty="0"/>
              <a:t>농도는 </a:t>
            </a:r>
            <a:endParaRPr lang="en-US" altLang="ko-KR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BCDAF08-CBF9-938A-3D5B-372AA8548548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449800" y="1955800"/>
            <a:ext cx="5329050" cy="3693583"/>
          </a:xfrm>
        </p:spPr>
      </p:pic>
    </p:spTree>
    <p:extLst>
      <p:ext uri="{BB962C8B-B14F-4D97-AF65-F5344CB8AC3E}">
        <p14:creationId xmlns:p14="http://schemas.microsoft.com/office/powerpoint/2010/main" val="716484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sz="2400" dirty="0"/>
              <a:t>7. 10</a:t>
            </a:r>
            <a:r>
              <a:rPr lang="ko-KR" altLang="en-US" sz="2400" dirty="0"/>
              <a:t>년간 </a:t>
            </a:r>
            <a:r>
              <a:rPr lang="en-US" altLang="ko-KR" sz="2400" dirty="0"/>
              <a:t>co2 </a:t>
            </a:r>
            <a:r>
              <a:rPr lang="ko-KR" altLang="en-US" sz="2400" dirty="0"/>
              <a:t>그래프</a:t>
            </a: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338B21-9383-5A8A-562E-CD8CF5FF5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655232"/>
            <a:ext cx="6417741" cy="4813306"/>
          </a:xfrm>
          <a:prstGeom prst="rect">
            <a:avLst/>
          </a:prstGeom>
        </p:spPr>
      </p:pic>
      <p:sp>
        <p:nvSpPr>
          <p:cNvPr id="4" name="내용 개체 틀 6">
            <a:extLst>
              <a:ext uri="{FF2B5EF4-FFF2-40B4-BE49-F238E27FC236}">
                <a16:creationId xmlns:a16="http://schemas.microsoft.com/office/drawing/2014/main" id="{7DADEF0B-692E-DFCD-7EAB-DB6E81E9A44E}"/>
              </a:ext>
            </a:extLst>
          </p:cNvPr>
          <p:cNvSpPr txBox="1">
            <a:spLocks/>
          </p:cNvSpPr>
          <p:nvPr/>
        </p:nvSpPr>
        <p:spPr>
          <a:xfrm>
            <a:off x="7435136" y="2428804"/>
            <a:ext cx="3779172" cy="25411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온실효과의 지표로                 활용되고 있는 </a:t>
            </a:r>
            <a:r>
              <a:rPr lang="en-US" altLang="ko-KR" dirty="0"/>
              <a:t>CO2</a:t>
            </a:r>
            <a:r>
              <a:rPr lang="ko-KR" altLang="en-US" dirty="0"/>
              <a:t>를 측정해보면  계속해서 증가함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25301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sz="2400" dirty="0"/>
              <a:t>6. </a:t>
            </a:r>
            <a:r>
              <a:rPr lang="ko-KR" altLang="en-US" sz="2400" dirty="0"/>
              <a:t>축산 수 및 석유 소비량 그래프</a:t>
            </a: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2E2AB2-8290-6B5E-273C-E3141A2A8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24" y="1439333"/>
            <a:ext cx="5616230" cy="33697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B229E09-14A8-5BC8-90F8-FB7C32C3D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632" y="1484130"/>
            <a:ext cx="5541568" cy="3324941"/>
          </a:xfrm>
          <a:prstGeom prst="rect">
            <a:avLst/>
          </a:prstGeom>
        </p:spPr>
      </p:pic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569489A-DAD1-2BF5-2258-5A048F7871B5}"/>
              </a:ext>
            </a:extLst>
          </p:cNvPr>
          <p:cNvSpPr txBox="1">
            <a:spLocks/>
          </p:cNvSpPr>
          <p:nvPr/>
        </p:nvSpPr>
        <p:spPr>
          <a:xfrm>
            <a:off x="3104439" y="6104467"/>
            <a:ext cx="3779172" cy="15406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E0C945D5-7AF0-3E4D-14C4-9DCA009E4E59}"/>
              </a:ext>
            </a:extLst>
          </p:cNvPr>
          <p:cNvSpPr txBox="1">
            <a:spLocks/>
          </p:cNvSpPr>
          <p:nvPr/>
        </p:nvSpPr>
        <p:spPr>
          <a:xfrm>
            <a:off x="296323" y="5293882"/>
            <a:ext cx="11065943" cy="11330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100</a:t>
            </a:r>
            <a:r>
              <a:rPr lang="ko-KR" altLang="en-US" dirty="0"/>
              <a:t>만 단위로 축소된 그래프에서 </a:t>
            </a:r>
            <a:r>
              <a:rPr lang="en-US" altLang="ko-KR" dirty="0"/>
              <a:t>5</a:t>
            </a:r>
            <a:r>
              <a:rPr lang="ko-KR" altLang="en-US" dirty="0"/>
              <a:t>년치를 살펴보면  </a:t>
            </a:r>
            <a:r>
              <a:rPr lang="ko-KR" altLang="en-US" dirty="0" err="1"/>
              <a:t>가축수</a:t>
            </a:r>
            <a:r>
              <a:rPr lang="en-US" altLang="ko-KR" dirty="0"/>
              <a:t>(</a:t>
            </a:r>
            <a:r>
              <a:rPr lang="ko-KR" altLang="en-US" dirty="0"/>
              <a:t>소</a:t>
            </a:r>
            <a:r>
              <a:rPr lang="en-US" altLang="ko-KR" dirty="0"/>
              <a:t>)</a:t>
            </a:r>
            <a:r>
              <a:rPr lang="ko-KR" altLang="en-US" dirty="0"/>
              <a:t>가 증가함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석유 소비량도 대체적으로 증가하고 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51931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결론</a:t>
            </a:r>
            <a:endParaRPr lang="ko" dirty="0"/>
          </a:p>
        </p:txBody>
      </p:sp>
      <p:sp>
        <p:nvSpPr>
          <p:cNvPr id="23" name="내용 개체 틀 22">
            <a:extLst>
              <a:ext uri="{FF2B5EF4-FFF2-40B4-BE49-F238E27FC236}">
                <a16:creationId xmlns:a16="http://schemas.microsoft.com/office/drawing/2014/main" id="{3E408D6E-B51C-CD4F-AC1A-15EC32AAB74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680462" y="1374775"/>
            <a:ext cx="4791637" cy="4911725"/>
          </a:xfrm>
        </p:spPr>
        <p:txBody>
          <a:bodyPr rtlCol="0">
            <a:normAutofit/>
          </a:bodyPr>
          <a:lstStyle/>
          <a:p>
            <a:r>
              <a:rPr lang="ko-KR" altLang="en-US" sz="2000" dirty="0"/>
              <a:t>대기의 </a:t>
            </a:r>
            <a:r>
              <a:rPr lang="en-US" altLang="ko-KR" sz="2000" dirty="0"/>
              <a:t>CO2 </a:t>
            </a:r>
            <a:r>
              <a:rPr lang="ko-KR" altLang="en-US" sz="2000" dirty="0"/>
              <a:t>농도로 확인 </a:t>
            </a:r>
            <a:r>
              <a:rPr lang="ko-KR" altLang="en-US" sz="2000" dirty="0" err="1"/>
              <a:t>했을때</a:t>
            </a:r>
            <a:r>
              <a:rPr lang="ko-KR" altLang="en-US" sz="2000" dirty="0"/>
              <a:t>   매해 증가함을 확인했고</a:t>
            </a:r>
            <a:r>
              <a:rPr lang="en-US" altLang="ko-KR" sz="2000" dirty="0"/>
              <a:t>,           </a:t>
            </a:r>
            <a:r>
              <a:rPr lang="ko-KR" altLang="en-US" sz="2000" dirty="0"/>
              <a:t>따라서 우리나라는                 매해 온실효과가 증가할 것</a:t>
            </a:r>
            <a:r>
              <a:rPr lang="en-US" altLang="ko-KR" sz="2000"/>
              <a:t>!</a:t>
            </a:r>
            <a:r>
              <a:rPr lang="ko-KR" altLang="en-US" sz="2000"/>
              <a:t> 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794547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E5064C-0C77-40EF-B78A-227F2C923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목차</a:t>
            </a:r>
            <a:endParaRPr lang="ko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FFDDD6-E8E3-4FD4-A371-90094C459EE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86" y="1470025"/>
            <a:ext cx="10904865" cy="4706938"/>
          </a:xfrm>
        </p:spPr>
        <p:txBody>
          <a:bodyPr rtlCol="0">
            <a:normAutofit lnSpcReduction="10000"/>
          </a:bodyPr>
          <a:lstStyle/>
          <a:p>
            <a:pPr marL="342900" indent="-342900" rtl="0">
              <a:buAutoNum type="arabicPeriod"/>
            </a:pPr>
            <a:r>
              <a:rPr lang="ko-KR" altLang="en-US" sz="3600" b="1" dirty="0"/>
              <a:t> 지구온난화로 인한 우리나라의 기후 변화</a:t>
            </a:r>
            <a:endParaRPr lang="en-US" sz="3600" b="1" dirty="0"/>
          </a:p>
          <a:p>
            <a:pPr marL="342900" indent="-342900" rtl="0">
              <a:buAutoNum type="arabicPeriod"/>
            </a:pPr>
            <a:r>
              <a:rPr lang="ko-KR" altLang="en-US" sz="3600" b="1" dirty="0"/>
              <a:t> 온실효과 원인 분석</a:t>
            </a:r>
            <a:endParaRPr lang="en-US" sz="3600" b="1" dirty="0"/>
          </a:p>
          <a:p>
            <a:pPr marL="342900" indent="-342900" rtl="0">
              <a:buAutoNum type="arabicPeriod"/>
            </a:pPr>
            <a:r>
              <a:rPr lang="ko-KR" altLang="en-US" sz="3600" b="1" dirty="0"/>
              <a:t> 지구온난화가 대구 폭염에 미치는 영향 </a:t>
            </a:r>
            <a:endParaRPr lang="en-US" altLang="ko-KR" sz="3600" b="1" dirty="0"/>
          </a:p>
          <a:p>
            <a:pPr marL="342900" indent="-342900" rtl="0">
              <a:buAutoNum type="arabicPeriod"/>
            </a:pPr>
            <a:r>
              <a:rPr lang="ko-KR" altLang="en-US" sz="3600" b="1" dirty="0"/>
              <a:t> </a:t>
            </a:r>
            <a:r>
              <a:rPr lang="ko-KR" altLang="en-US" sz="3600" b="1" dirty="0" err="1"/>
              <a:t>온도별</a:t>
            </a:r>
            <a:r>
              <a:rPr lang="ko-KR" altLang="en-US" sz="3600" b="1" dirty="0"/>
              <a:t> 식중독균 특성 파악 및 기온 변화에</a:t>
            </a:r>
            <a:endParaRPr lang="en-US" altLang="ko-KR" sz="3600" b="1" dirty="0"/>
          </a:p>
          <a:p>
            <a:pPr marL="0" indent="0" rtl="0">
              <a:buNone/>
            </a:pPr>
            <a:r>
              <a:rPr lang="ko-KR" altLang="en-US" sz="3600" b="1" dirty="0"/>
              <a:t>   따른 식중독 추이 예측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2028633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기후변화 (r60 판) - 나무위키">
            <a:extLst>
              <a:ext uri="{FF2B5EF4-FFF2-40B4-BE49-F238E27FC236}">
                <a16:creationId xmlns:a16="http://schemas.microsoft.com/office/drawing/2014/main" id="{46E40D15-02C0-46CF-A65F-E30D1B9B0A34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5" r="24405"/>
          <a:stretch>
            <a:fillRect/>
          </a:stretch>
        </p:blipFill>
        <p:spPr bwMode="auto">
          <a:xfrm>
            <a:off x="6982691" y="847898"/>
            <a:ext cx="5209309" cy="508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제목 9">
            <a:extLst>
              <a:ext uri="{FF2B5EF4-FFF2-40B4-BE49-F238E27FC236}">
                <a16:creationId xmlns:a16="http://schemas.microsoft.com/office/drawing/2014/main" id="{802AA36A-8685-4D91-92E4-CBC45883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ko-KR" altLang="en-US" sz="2000" dirty="0"/>
              <a:t>기부 변화로 인한 사회적 환경적 변화</a:t>
            </a:r>
            <a:endParaRPr lang="ko" sz="200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F1EEC5C-B452-49AC-85CC-33670A64C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>
            <a:normAutofit fontScale="70000" lnSpcReduction="20000"/>
          </a:bodyPr>
          <a:lstStyle/>
          <a:p>
            <a:pPr algn="ctr" rtl="0"/>
            <a:r>
              <a:rPr lang="ko-KR" altLang="en-US" dirty="0"/>
              <a:t>지구온난화가 대구 폭염에 미치는 영향</a:t>
            </a:r>
            <a:endParaRPr lang="ko" dirty="0"/>
          </a:p>
        </p:txBody>
      </p:sp>
    </p:spTree>
    <p:extLst>
      <p:ext uri="{BB962C8B-B14F-4D97-AF65-F5344CB8AC3E}">
        <p14:creationId xmlns:p14="http://schemas.microsoft.com/office/powerpoint/2010/main" val="4077098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sz="1800" dirty="0"/>
              <a:t>지구온난화가 대구 폭염에 주는 영향</a:t>
            </a:r>
            <a:endParaRPr lang="ko" sz="1800" dirty="0"/>
          </a:p>
        </p:txBody>
      </p:sp>
      <p:sp>
        <p:nvSpPr>
          <p:cNvPr id="23" name="내용 개체 틀 22">
            <a:extLst>
              <a:ext uri="{FF2B5EF4-FFF2-40B4-BE49-F238E27FC236}">
                <a16:creationId xmlns:a16="http://schemas.microsoft.com/office/drawing/2014/main" id="{3E408D6E-B51C-CD4F-AC1A-15EC32AAB741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 rtlCol="0"/>
          <a:lstStyle/>
          <a:p>
            <a:pPr rtl="0"/>
            <a:r>
              <a:rPr lang="ko-KR" altLang="en-US" sz="1400" dirty="0"/>
              <a:t>대구 폭염일수와 대구 폭염기간 확인</a:t>
            </a:r>
            <a:endParaRPr lang="en-US" altLang="ko-KR" sz="1400" dirty="0"/>
          </a:p>
          <a:p>
            <a:pPr rtl="0"/>
            <a:r>
              <a:rPr lang="ko-KR" altLang="en-US" sz="1400" dirty="0"/>
              <a:t>폭염 일수가 많거나 폭염기간이 가장 길었던 해 찾기</a:t>
            </a:r>
            <a:endParaRPr lang="en-US" altLang="ko-KR" sz="1400" dirty="0"/>
          </a:p>
          <a:p>
            <a:pPr rtl="0"/>
            <a:r>
              <a:rPr lang="ko-KR" altLang="en-US" sz="1400" dirty="0"/>
              <a:t>기후 변화로 인해 어떤 환경적요인이 작용했을까</a:t>
            </a:r>
            <a:r>
              <a:rPr lang="en-US" altLang="ko-KR" sz="1400" dirty="0"/>
              <a:t>?</a:t>
            </a:r>
          </a:p>
          <a:p>
            <a:pPr rtl="0"/>
            <a:r>
              <a:rPr lang="ko-KR" altLang="en-US" sz="1400" dirty="0"/>
              <a:t>결론 </a:t>
            </a:r>
            <a:r>
              <a:rPr lang="en-US" altLang="ko-KR" sz="1400" dirty="0"/>
              <a:t>: </a:t>
            </a:r>
            <a:r>
              <a:rPr lang="ko-KR" altLang="en-US" sz="1400" dirty="0"/>
              <a:t>기후변화인 지구온난화가 환경적요인인 대구 폭염에 미치는 영향</a:t>
            </a:r>
            <a:endParaRPr lang="en-US" altLang="ko-KR" sz="1400" dirty="0"/>
          </a:p>
          <a:p>
            <a:pPr rtl="0"/>
            <a:endParaRPr lang="en-US" altLang="ja-JP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7CBBF69-208C-4DB1-94A0-B40AFEF7BA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026" name="Picture 2" descr="6호 태풍도 중국으로…'폭염' 장기화 신호">
            <a:extLst>
              <a:ext uri="{FF2B5EF4-FFF2-40B4-BE49-F238E27FC236}">
                <a16:creationId xmlns:a16="http://schemas.microsoft.com/office/drawing/2014/main" id="{0394BF5D-C2A0-4C25-8903-72DFEDC70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571500"/>
            <a:ext cx="5553075" cy="571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985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대구 폭염 일수와 폭염기간 알아보기</a:t>
            </a:r>
            <a:endParaRPr lang="en-US" altLang="ja-JP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C61B289-8D50-489B-9804-2A7E21676178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2385" y="1529541"/>
            <a:ext cx="5777346" cy="5112327"/>
          </a:xfrm>
        </p:spPr>
      </p:pic>
      <p:sp>
        <p:nvSpPr>
          <p:cNvPr id="27" name="내용 개체 틀 26">
            <a:extLst>
              <a:ext uri="{FF2B5EF4-FFF2-40B4-BE49-F238E27FC236}">
                <a16:creationId xmlns:a16="http://schemas.microsoft.com/office/drawing/2014/main" id="{78F30852-7324-B342-92E6-181AD0A5705C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350924" y="1629295"/>
            <a:ext cx="5192181" cy="5012573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1100" dirty="0"/>
              <a:t>기상청 자료</a:t>
            </a:r>
            <a:r>
              <a:rPr lang="en-US" altLang="ko-KR" sz="1100" dirty="0"/>
              <a:t>(</a:t>
            </a:r>
            <a:r>
              <a:rPr lang="en-US" altLang="ko-KR" sz="1100" dirty="0">
                <a:hlinkClick r:id="rId4"/>
              </a:rPr>
              <a:t>https://data.kma.go.kr/climate/heatWave/selectHeatWaveChart.do</a:t>
            </a:r>
            <a:r>
              <a:rPr lang="en-US" altLang="ko-KR" sz="1100" dirty="0"/>
              <a:t>)</a:t>
            </a:r>
          </a:p>
          <a:p>
            <a:pPr rtl="0"/>
            <a:r>
              <a:rPr lang="ko-KR" altLang="en-US" sz="1100" dirty="0"/>
              <a:t>이 그래프는 기상청의 자료를 통해 시각화 시킨 그래프입니다</a:t>
            </a:r>
            <a:r>
              <a:rPr lang="en-US" altLang="ko-KR" sz="1100" dirty="0"/>
              <a:t>.</a:t>
            </a:r>
          </a:p>
          <a:p>
            <a:pPr rtl="0"/>
            <a:r>
              <a:rPr lang="ko-KR" altLang="en-US" sz="1100" dirty="0"/>
              <a:t>대구 폭염횟수는 </a:t>
            </a:r>
            <a:r>
              <a:rPr lang="en-US" altLang="ko-KR" sz="1100" dirty="0"/>
              <a:t>2015</a:t>
            </a:r>
            <a:r>
              <a:rPr lang="ko-KR" altLang="en-US" sz="1100" dirty="0"/>
              <a:t>년부터 대구 폭염 횟수가 증가하다가 </a:t>
            </a:r>
            <a:r>
              <a:rPr lang="en-US" altLang="ko-KR" sz="1100" dirty="0"/>
              <a:t>2018</a:t>
            </a:r>
            <a:r>
              <a:rPr lang="ko-KR" altLang="en-US" sz="1100" dirty="0"/>
              <a:t>년도에 정점을 찍고 </a:t>
            </a:r>
            <a:r>
              <a:rPr lang="en-US" altLang="ko-KR" sz="1100" dirty="0"/>
              <a:t>2021</a:t>
            </a:r>
            <a:r>
              <a:rPr lang="ko-KR" altLang="en-US" sz="1100" dirty="0"/>
              <a:t>년까지 서서히 감소했습니다</a:t>
            </a:r>
            <a:r>
              <a:rPr lang="en-US" altLang="ko-KR" sz="1100" dirty="0"/>
              <a:t>.</a:t>
            </a:r>
          </a:p>
          <a:p>
            <a:pPr rtl="0"/>
            <a:r>
              <a:rPr lang="ko-KR" altLang="en-US" sz="1100" dirty="0"/>
              <a:t>그러다가 </a:t>
            </a:r>
            <a:r>
              <a:rPr lang="en-US" altLang="ko-KR" sz="1100" dirty="0"/>
              <a:t>2021</a:t>
            </a:r>
            <a:r>
              <a:rPr lang="ko-KR" altLang="en-US" sz="1100" dirty="0"/>
              <a:t>년 부터 </a:t>
            </a:r>
            <a:r>
              <a:rPr lang="en-US" altLang="ko-KR" sz="1100" dirty="0"/>
              <a:t>22</a:t>
            </a:r>
            <a:r>
              <a:rPr lang="ko-KR" altLang="en-US" sz="1100" dirty="0"/>
              <a:t>년에 정점을 찍고 급격히 감소했습니다</a:t>
            </a:r>
            <a:r>
              <a:rPr lang="en-US" altLang="ko-KR" sz="1100" dirty="0"/>
              <a:t>.</a:t>
            </a:r>
          </a:p>
          <a:p>
            <a:pPr rtl="0"/>
            <a:r>
              <a:rPr lang="ko-KR" altLang="en-US" sz="1100" dirty="0"/>
              <a:t>폭염지속일은 </a:t>
            </a:r>
            <a:r>
              <a:rPr lang="en-US" altLang="ko-KR" sz="1100" dirty="0"/>
              <a:t>2018</a:t>
            </a:r>
            <a:r>
              <a:rPr lang="ko-KR" altLang="en-US" sz="1100" dirty="0"/>
              <a:t>년도에 가장 최고점을 찍었고 그 이후로 비슷한 수치를 보이고 있습니다</a:t>
            </a:r>
            <a:r>
              <a:rPr lang="en-US" altLang="ko-KR" sz="1100" dirty="0"/>
              <a:t>.</a:t>
            </a:r>
          </a:p>
          <a:p>
            <a:pPr rtl="0"/>
            <a:r>
              <a:rPr lang="ko-KR" altLang="en-US" sz="1100" dirty="0"/>
              <a:t>그래서 가장 기후변화가 컸던 </a:t>
            </a:r>
            <a:r>
              <a:rPr lang="en-US" altLang="ko-KR" sz="1100" dirty="0"/>
              <a:t>2018</a:t>
            </a:r>
            <a:r>
              <a:rPr lang="ko-KR" altLang="en-US" sz="1100" dirty="0"/>
              <a:t>년과 </a:t>
            </a:r>
            <a:r>
              <a:rPr lang="en-US" altLang="ko-KR" sz="1100" dirty="0"/>
              <a:t>2022</a:t>
            </a:r>
            <a:r>
              <a:rPr lang="ko-KR" altLang="en-US" sz="1100" dirty="0"/>
              <a:t>년 살펴보겠습니다</a:t>
            </a:r>
            <a:r>
              <a:rPr lang="en-US" altLang="ko-KR" sz="1050" dirty="0"/>
              <a:t>.</a:t>
            </a:r>
          </a:p>
          <a:p>
            <a:pPr rtl="0"/>
            <a:endParaRPr lang="en-US" altLang="ja-JP" sz="1100" dirty="0"/>
          </a:p>
        </p:txBody>
      </p:sp>
    </p:spTree>
    <p:extLst>
      <p:ext uri="{BB962C8B-B14F-4D97-AF65-F5344CB8AC3E}">
        <p14:creationId xmlns:p14="http://schemas.microsoft.com/office/powerpoint/2010/main" val="1823732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020171-B752-4870-B641-1D6AF57D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2018</a:t>
            </a:r>
            <a:r>
              <a:rPr lang="ko-KR" altLang="en-US" dirty="0"/>
              <a:t>년에 폭염이 가장 많았던 이유 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684EF01-6BED-4B5B-A3B9-878707AE15E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15883" y="1304047"/>
            <a:ext cx="5918662" cy="4407126"/>
          </a:xfr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AF121A7E-1D78-4F29-A91F-02882BBE7101}"/>
              </a:ext>
            </a:extLst>
          </p:cNvPr>
          <p:cNvSpPr txBox="1">
            <a:spLocks/>
          </p:cNvSpPr>
          <p:nvPr/>
        </p:nvSpPr>
        <p:spPr>
          <a:xfrm>
            <a:off x="315883" y="5821680"/>
            <a:ext cx="5780117" cy="304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2018</a:t>
            </a:r>
            <a:r>
              <a:rPr lang="ko-KR" altLang="en-US" sz="1400" dirty="0">
                <a:solidFill>
                  <a:schemeClr val="tx1"/>
                </a:solidFill>
              </a:rPr>
              <a:t>년 폭염특보 및 최고기온분포도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B66525-C960-4887-B3CE-913DF422AD26}"/>
              </a:ext>
            </a:extLst>
          </p:cNvPr>
          <p:cNvSpPr txBox="1">
            <a:spLocks/>
          </p:cNvSpPr>
          <p:nvPr/>
        </p:nvSpPr>
        <p:spPr>
          <a:xfrm>
            <a:off x="6234545" y="1335515"/>
            <a:ext cx="5641572" cy="44071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2018</a:t>
            </a:r>
            <a:r>
              <a:rPr lang="ko-KR" altLang="en-US" sz="1400" dirty="0">
                <a:solidFill>
                  <a:schemeClr val="tx1"/>
                </a:solidFill>
              </a:rPr>
              <a:t>년에는 대구를 포함하여 일 최고기온 </a:t>
            </a:r>
            <a:r>
              <a:rPr lang="en-US" altLang="ko-KR" sz="1400" dirty="0">
                <a:solidFill>
                  <a:schemeClr val="tx1"/>
                </a:solidFill>
              </a:rPr>
              <a:t>39.6°C</a:t>
            </a:r>
            <a:r>
              <a:rPr lang="ko-KR" altLang="en-US" sz="1400" dirty="0">
                <a:solidFill>
                  <a:schemeClr val="tx1"/>
                </a:solidFill>
              </a:rPr>
              <a:t>를 기록하며 </a:t>
            </a:r>
            <a:r>
              <a:rPr lang="en-US" altLang="ko-KR" sz="1400" dirty="0">
                <a:solidFill>
                  <a:schemeClr val="tx1"/>
                </a:solidFill>
              </a:rPr>
              <a:t>1907</a:t>
            </a:r>
            <a:r>
              <a:rPr lang="ko-KR" altLang="en-US" sz="1400" dirty="0">
                <a:solidFill>
                  <a:schemeClr val="tx1"/>
                </a:solidFill>
              </a:rPr>
              <a:t>년 이후로 가장 높은 기온이 였습니다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이때 결정적으로 영향을 준 요인은 제트기류의 변화였습니다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400" dirty="0">
                <a:solidFill>
                  <a:schemeClr val="tx1"/>
                </a:solidFill>
              </a:rPr>
              <a:t>지구온난화로 인해 제트기류의 흐름이 불안정해지면서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오호츠크해 기단이 확장하여 한국에 왔어야 할 장마전선이 일본으로 밀려났었습니다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그래서 중국에서 온 북태평양 고기압이 빠져나가지 못하고 상공에 열 대류 현상이 자리잡아 무더운 날씨가 지속 됐었던 해 였습니다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이 때 한국 뿐만 아니라 전 세계적으로 폭염이 닥쳤었다고 합니다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6AA14B7-3E69-41C3-BF6E-39A47A1CB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189" y="4239491"/>
            <a:ext cx="4754880" cy="158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252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8412F0-5F3B-441A-9AE4-E98BAF616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2022</a:t>
            </a:r>
            <a:r>
              <a:rPr lang="ko-KR" altLang="en-US" dirty="0"/>
              <a:t>년에 폭염이 많았던 이유와 그 이후 폭염이 줄었던 이유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E9E9FC0-D7E2-4294-8BD7-D150666141E0}"/>
              </a:ext>
            </a:extLst>
          </p:cNvPr>
          <p:cNvSpPr txBox="1">
            <a:spLocks/>
          </p:cNvSpPr>
          <p:nvPr/>
        </p:nvSpPr>
        <p:spPr>
          <a:xfrm>
            <a:off x="565265" y="1379912"/>
            <a:ext cx="5376795" cy="24106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22</a:t>
            </a:r>
            <a:r>
              <a:rPr lang="ko-KR" altLang="en-US" sz="1400" dirty="0">
                <a:solidFill>
                  <a:schemeClr val="tx1"/>
                </a:solidFill>
              </a:rPr>
              <a:t>년에도 북태평양 고기압의 영향으로 </a:t>
            </a:r>
            <a:r>
              <a:rPr lang="en-US" altLang="ko-KR" sz="1400" dirty="0">
                <a:solidFill>
                  <a:schemeClr val="tx1"/>
                </a:solidFill>
              </a:rPr>
              <a:t>7</a:t>
            </a:r>
            <a:r>
              <a:rPr lang="ko-KR" altLang="en-US" sz="1400" dirty="0">
                <a:solidFill>
                  <a:schemeClr val="tx1"/>
                </a:solidFill>
              </a:rPr>
              <a:t>월 </a:t>
            </a:r>
            <a:r>
              <a:rPr lang="en-US" altLang="ko-KR" sz="1400" dirty="0">
                <a:solidFill>
                  <a:schemeClr val="tx1"/>
                </a:solidFill>
              </a:rPr>
              <a:t>1</a:t>
            </a:r>
            <a:r>
              <a:rPr lang="ko-KR" altLang="en-US" sz="1400" dirty="0">
                <a:solidFill>
                  <a:schemeClr val="tx1"/>
                </a:solidFill>
              </a:rPr>
              <a:t>일 부터 </a:t>
            </a:r>
            <a:r>
              <a:rPr lang="en-US" altLang="ko-KR" sz="1400" b="0" i="0" dirty="0">
                <a:solidFill>
                  <a:srgbClr val="212529"/>
                </a:solidFill>
                <a:effectLst/>
                <a:latin typeface="Pretendard JP"/>
              </a:rPr>
              <a:t> </a:t>
            </a:r>
            <a:r>
              <a:rPr lang="en-US" altLang="ko-KR" sz="1400" b="1" i="0" dirty="0">
                <a:solidFill>
                  <a:srgbClr val="212529"/>
                </a:solidFill>
                <a:effectLst/>
                <a:latin typeface="Pretendard JP"/>
              </a:rPr>
              <a:t>36.2°C</a:t>
            </a:r>
            <a:r>
              <a:rPr lang="ko-KR" altLang="en-US" sz="1400" b="1" i="0" dirty="0">
                <a:solidFill>
                  <a:srgbClr val="212529"/>
                </a:solidFill>
                <a:effectLst/>
                <a:latin typeface="Pretendard JP"/>
              </a:rPr>
              <a:t>를 기록 했습니다</a:t>
            </a:r>
            <a:r>
              <a:rPr lang="en-US" altLang="ko-KR" sz="1400" b="1" i="0" dirty="0">
                <a:solidFill>
                  <a:srgbClr val="212529"/>
                </a:solidFill>
                <a:effectLst/>
                <a:latin typeface="Pretendard JP"/>
              </a:rPr>
              <a:t>. </a:t>
            </a:r>
            <a:r>
              <a:rPr lang="ko-KR" altLang="en-US" sz="1400" b="1" i="0" dirty="0">
                <a:solidFill>
                  <a:srgbClr val="212529"/>
                </a:solidFill>
                <a:effectLst/>
                <a:latin typeface="Pretendard JP"/>
              </a:rPr>
              <a:t>하지만 비가 많이 내려 폭염이 점차 줄어 들었습니다</a:t>
            </a:r>
            <a:r>
              <a:rPr lang="en-US" altLang="ko-KR" sz="1400" b="1" i="0" dirty="0">
                <a:solidFill>
                  <a:srgbClr val="212529"/>
                </a:solidFill>
                <a:effectLst/>
                <a:latin typeface="Pretendard JP"/>
              </a:rPr>
              <a:t>.</a:t>
            </a:r>
          </a:p>
          <a:p>
            <a:endParaRPr lang="en-US" altLang="ko-KR" sz="1400" b="1" i="0" dirty="0">
              <a:solidFill>
                <a:srgbClr val="212529"/>
              </a:solidFill>
              <a:effectLst/>
              <a:latin typeface="Pretendard JP"/>
            </a:endParaRPr>
          </a:p>
          <a:p>
            <a:r>
              <a:rPr lang="en-US" altLang="ko-KR" sz="1400" dirty="0">
                <a:solidFill>
                  <a:srgbClr val="212529"/>
                </a:solidFill>
                <a:latin typeface="Pretendard JP"/>
              </a:rPr>
              <a:t>2023</a:t>
            </a:r>
            <a:r>
              <a:rPr lang="ko-KR" altLang="en-US" sz="1400" dirty="0">
                <a:solidFill>
                  <a:srgbClr val="212529"/>
                </a:solidFill>
                <a:latin typeface="Pretendard JP"/>
              </a:rPr>
              <a:t>년 부터는 한반도가 열대기후처럼 습도가 높아지고 비가 많이 내리기 시작했습니다</a:t>
            </a:r>
            <a:r>
              <a:rPr lang="en-US" altLang="ko-KR" sz="1400" dirty="0">
                <a:solidFill>
                  <a:srgbClr val="212529"/>
                </a:solidFill>
                <a:latin typeface="Pretendard JP"/>
              </a:rPr>
              <a:t>.</a:t>
            </a:r>
          </a:p>
          <a:p>
            <a:endParaRPr lang="en-US" altLang="ko-KR" sz="1400" dirty="0">
              <a:solidFill>
                <a:srgbClr val="212529"/>
              </a:solidFill>
              <a:latin typeface="Pretendard JP"/>
            </a:endParaRPr>
          </a:p>
          <a:p>
            <a:r>
              <a:rPr lang="ko-KR" altLang="en-US" sz="1400" dirty="0">
                <a:solidFill>
                  <a:srgbClr val="212529"/>
                </a:solidFill>
                <a:latin typeface="Pretendard JP"/>
              </a:rPr>
              <a:t>그래서 </a:t>
            </a:r>
            <a:r>
              <a:rPr lang="en-US" altLang="ko-KR" sz="1400" dirty="0">
                <a:solidFill>
                  <a:srgbClr val="212529"/>
                </a:solidFill>
                <a:latin typeface="Pretendard JP"/>
              </a:rPr>
              <a:t>2018</a:t>
            </a:r>
            <a:r>
              <a:rPr lang="ko-KR" altLang="en-US" sz="1400" dirty="0">
                <a:solidFill>
                  <a:srgbClr val="212529"/>
                </a:solidFill>
                <a:latin typeface="Pretendard JP"/>
              </a:rPr>
              <a:t>년도 만큼 폭염이 이어지지 않아 폭염횟수와 폭염기간이 급격하게 줄어드는 모습을 보였습니다</a:t>
            </a:r>
            <a:r>
              <a:rPr lang="en-US" altLang="ko-KR" sz="1400" dirty="0">
                <a:solidFill>
                  <a:srgbClr val="212529"/>
                </a:solidFill>
                <a:latin typeface="Pretendard JP"/>
              </a:rPr>
              <a:t>.</a:t>
            </a:r>
          </a:p>
          <a:p>
            <a:r>
              <a:rPr lang="ko-KR" altLang="en-US" sz="1400" dirty="0" err="1">
                <a:solidFill>
                  <a:srgbClr val="212529"/>
                </a:solidFill>
                <a:latin typeface="Pretendard JP"/>
              </a:rPr>
              <a:t>자료출처</a:t>
            </a:r>
            <a:r>
              <a:rPr lang="ko-KR" altLang="en-US" sz="1400" dirty="0">
                <a:solidFill>
                  <a:srgbClr val="212529"/>
                </a:solidFill>
                <a:latin typeface="Pretendard JP"/>
              </a:rPr>
              <a:t> </a:t>
            </a:r>
            <a:r>
              <a:rPr lang="en-US" altLang="ko-KR" sz="1400" dirty="0">
                <a:solidFill>
                  <a:srgbClr val="212529"/>
                </a:solidFill>
                <a:latin typeface="Pretendard JP"/>
              </a:rPr>
              <a:t>: https://hrcopinion.co.kr/</a:t>
            </a:r>
          </a:p>
          <a:p>
            <a:endParaRPr lang="ko-KR" altLang="en-US" sz="18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A9E7A4-A81B-443F-8D50-4F59163BD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38" y="3429000"/>
            <a:ext cx="5486862" cy="28302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273A66D-0996-428C-A8F8-3423DD10F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0" y="1379913"/>
            <a:ext cx="5952067" cy="28302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649D345-2F0C-40AA-9B14-0F3B05B72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128" y="3488365"/>
            <a:ext cx="5758872" cy="277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808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D33CC-D152-4C97-84F6-8E6B69EBC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열대 기후인 베트남과 한국의 </a:t>
            </a:r>
            <a:r>
              <a:rPr lang="en-US" altLang="ko-KR" dirty="0"/>
              <a:t>7~8</a:t>
            </a:r>
            <a:r>
              <a:rPr lang="ko-KR" altLang="en-US" dirty="0"/>
              <a:t>월 비교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69A98AA-98F8-4B20-9880-11CE1949388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269971" y="1353645"/>
            <a:ext cx="3570168" cy="4706938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8400577-0E39-420B-B1FB-2002C2011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30" y="1353645"/>
            <a:ext cx="3948544" cy="4706939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9580797D-128E-446C-8B0A-7146393E3047}"/>
              </a:ext>
            </a:extLst>
          </p:cNvPr>
          <p:cNvSpPr txBox="1">
            <a:spLocks/>
          </p:cNvSpPr>
          <p:nvPr/>
        </p:nvSpPr>
        <p:spPr>
          <a:xfrm>
            <a:off x="639413" y="1270517"/>
            <a:ext cx="3741962" cy="4706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j-cs"/>
              </a:defRPr>
            </a:lvl1pPr>
          </a:lstStyle>
          <a:p>
            <a:r>
              <a:rPr lang="ko-KR" altLang="en-US" sz="1400" dirty="0">
                <a:solidFill>
                  <a:schemeClr val="tx1"/>
                </a:solidFill>
              </a:rPr>
              <a:t>이 그래프는 지표면 근처의 공기 온도를 측정해서 평균화한 그래프 입니다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자료 출처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hlinkClick r:id="rId4"/>
              </a:rPr>
              <a:t>https://climateknowledgeportal.worldbank.org/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베트남과 한국의 </a:t>
            </a:r>
            <a:r>
              <a:rPr lang="en-US" altLang="ko-KR" sz="1400" dirty="0">
                <a:solidFill>
                  <a:schemeClr val="tx1"/>
                </a:solidFill>
              </a:rPr>
              <a:t>7~8</a:t>
            </a:r>
            <a:r>
              <a:rPr lang="ko-KR" altLang="en-US" sz="1400" dirty="0">
                <a:solidFill>
                  <a:schemeClr val="tx1"/>
                </a:solidFill>
              </a:rPr>
              <a:t>월 비교 그래프를 보시면 </a:t>
            </a:r>
            <a:r>
              <a:rPr lang="en-US" altLang="ko-KR" sz="1400" dirty="0">
                <a:solidFill>
                  <a:schemeClr val="tx1"/>
                </a:solidFill>
              </a:rPr>
              <a:t>7</a:t>
            </a:r>
            <a:r>
              <a:rPr lang="ko-KR" altLang="en-US" sz="1400" dirty="0">
                <a:solidFill>
                  <a:schemeClr val="tx1"/>
                </a:solidFill>
              </a:rPr>
              <a:t>월달에는 두 국가의 강수량이 거의 비슷한 수준입니다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이제 한국도 여름에 열대기후처럼 온도도 높고 강수량도 높은 기후가 되고 있음을 알 수 있습니다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그러나 기온은 한국이 베트남보다 더 높은데 아마도 </a:t>
            </a:r>
            <a:r>
              <a:rPr lang="en-US" altLang="ko-KR" sz="1400" dirty="0">
                <a:solidFill>
                  <a:schemeClr val="tx1"/>
                </a:solidFill>
              </a:rPr>
              <a:t>7~8</a:t>
            </a:r>
            <a:r>
              <a:rPr lang="ko-KR" altLang="en-US" sz="1400" dirty="0">
                <a:solidFill>
                  <a:schemeClr val="tx1"/>
                </a:solidFill>
              </a:rPr>
              <a:t>월 외엔 건조한 기후가 많고 지구온난화로 더워진 공기를 충분히 식혀주지 못해서 기온이 더 높게 측정 된 것 같습니다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435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DACC37-3E34-4B41-9B6F-A69B0474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000" dirty="0"/>
              <a:t>결론 </a:t>
            </a:r>
            <a:r>
              <a:rPr lang="en-US" altLang="ko-KR" sz="2000" dirty="0"/>
              <a:t>: </a:t>
            </a:r>
            <a:r>
              <a:rPr lang="ko-KR" altLang="en-US" sz="2000" dirty="0"/>
              <a:t>기후변화인 지구온난화가 환경적요인인 대구 폭염에 미치는 영향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01FF27-0AFC-4FDD-8A7C-5284D8C7AB7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제트기류의 변화와 북태평양 고기압의 이동이 </a:t>
            </a:r>
            <a:r>
              <a:rPr lang="en-US" altLang="ko-KR" dirty="0"/>
              <a:t>2018</a:t>
            </a:r>
            <a:r>
              <a:rPr lang="ko-KR" altLang="en-US" dirty="0"/>
              <a:t>년 대구 폭염에 가장 많은 영향을 끼쳤습니다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2. 2018</a:t>
            </a:r>
            <a:r>
              <a:rPr lang="ko-KR" altLang="en-US" dirty="0"/>
              <a:t>년에 지구온난화로 전 세계적인 폭염이 이어지면서 북태평양고기압이 더 뜨겁고 커졌습니다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3. 2022</a:t>
            </a:r>
            <a:r>
              <a:rPr lang="ko-KR" altLang="en-US" dirty="0"/>
              <a:t>년도 이후 한국도 베트남처럼 </a:t>
            </a:r>
            <a:r>
              <a:rPr lang="en-US" altLang="ko-KR" dirty="0"/>
              <a:t>7~8</a:t>
            </a:r>
            <a:r>
              <a:rPr lang="ko-KR" altLang="en-US" dirty="0"/>
              <a:t>월에 습하고 비가 많이 내리는 열대기후와 비슷해 졌고 비가 내림으로써 열기를 식히는 효과가 나타나 대구의 폭염횟수와 폭염 일수가 줄었습니다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결론 </a:t>
            </a:r>
            <a:r>
              <a:rPr lang="en-US" altLang="ko-KR" dirty="0"/>
              <a:t>: </a:t>
            </a:r>
            <a:r>
              <a:rPr lang="ko-KR" altLang="en-US" dirty="0"/>
              <a:t>한국은 여름에 북태평양 고기압의 영향을 많이 받는데 지구 온난화로 인해 더 뜨겁고 커져버렸고</a:t>
            </a:r>
            <a:r>
              <a:rPr lang="en-US" altLang="ko-KR" dirty="0"/>
              <a:t>, </a:t>
            </a:r>
            <a:r>
              <a:rPr lang="ko-KR" altLang="en-US" dirty="0"/>
              <a:t>건조한 날에는 열대 지역만큼 뜨겁고</a:t>
            </a:r>
            <a:r>
              <a:rPr lang="en-US" altLang="ko-KR" dirty="0"/>
              <a:t>, </a:t>
            </a:r>
            <a:r>
              <a:rPr lang="ko-KR" altLang="en-US" dirty="0"/>
              <a:t>비가 올 땐 더운데 다가 습한 환경적 변화가 생겼습니다</a:t>
            </a:r>
            <a:r>
              <a:rPr lang="en-US" altLang="ko-KR" dirty="0"/>
              <a:t>. </a:t>
            </a:r>
            <a:r>
              <a:rPr lang="ko-KR" altLang="en-US" dirty="0"/>
              <a:t>이러한 요소가 대구의 폭염에 큰 영향을 끼쳤다는 걸 알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 줄 요약 </a:t>
            </a:r>
            <a:r>
              <a:rPr lang="en-US" altLang="ko-KR" dirty="0"/>
              <a:t>: </a:t>
            </a:r>
            <a:r>
              <a:rPr lang="ko-KR" altLang="en-US" dirty="0"/>
              <a:t>대구 폭염은 비가 안 오면 무조건 발생한다</a:t>
            </a:r>
            <a:r>
              <a:rPr lang="en-US" altLang="ko-KR" dirty="0"/>
              <a:t>. </a:t>
            </a:r>
            <a:r>
              <a:rPr lang="ko-KR" altLang="en-US" dirty="0"/>
              <a:t>비가 오면 폭염은 줄어 들지만 덥고 끈적한 날씨가 된다</a:t>
            </a:r>
            <a:r>
              <a:rPr lang="en-US" altLang="ko-KR" dirty="0"/>
              <a:t>. </a:t>
            </a:r>
            <a:r>
              <a:rPr lang="ko-KR" altLang="en-US" dirty="0"/>
              <a:t>이상입니다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61635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CA303E8-44D1-4F84-B721-CA80BFAE21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49" r="10829"/>
          <a:stretch/>
        </p:blipFill>
        <p:spPr>
          <a:xfrm>
            <a:off x="6956276" y="902525"/>
            <a:ext cx="5235724" cy="5045867"/>
          </a:xfrm>
          <a:prstGeom prst="rect">
            <a:avLst/>
          </a:prstGeom>
        </p:spPr>
      </p:pic>
      <p:sp>
        <p:nvSpPr>
          <p:cNvPr id="10" name="제목 9">
            <a:extLst>
              <a:ext uri="{FF2B5EF4-FFF2-40B4-BE49-F238E27FC236}">
                <a16:creationId xmlns:a16="http://schemas.microsoft.com/office/drawing/2014/main" id="{802AA36A-8685-4D91-92E4-CBC45883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sz="3200" dirty="0"/>
              <a:t>기후변화로 인한</a:t>
            </a:r>
            <a:br>
              <a:rPr lang="en-US" altLang="ko-KR" sz="3200" dirty="0"/>
            </a:br>
            <a:r>
              <a:rPr lang="ko-KR" altLang="en-US" sz="3200" dirty="0"/>
              <a:t>사회적 </a:t>
            </a:r>
            <a:r>
              <a:rPr lang="en-US" altLang="ko-KR" sz="3200" dirty="0"/>
              <a:t>&amp; </a:t>
            </a:r>
            <a:r>
              <a:rPr lang="ko-KR" altLang="en-US" sz="3200" dirty="0"/>
              <a:t>환경적 변화</a:t>
            </a:r>
            <a:endParaRPr lang="ko" sz="3200" dirty="0"/>
          </a:p>
        </p:txBody>
      </p:sp>
      <p:sp>
        <p:nvSpPr>
          <p:cNvPr id="7" name="제목 9">
            <a:extLst>
              <a:ext uri="{FF2B5EF4-FFF2-40B4-BE49-F238E27FC236}">
                <a16:creationId xmlns:a16="http://schemas.microsoft.com/office/drawing/2014/main" id="{6728717B-3C56-47B4-A262-AAD4D70D6119}"/>
              </a:ext>
            </a:extLst>
          </p:cNvPr>
          <p:cNvSpPr txBox="1">
            <a:spLocks/>
          </p:cNvSpPr>
          <p:nvPr/>
        </p:nvSpPr>
        <p:spPr>
          <a:xfrm>
            <a:off x="1108430" y="4148447"/>
            <a:ext cx="5651293" cy="11811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8000" b="1" i="0" kern="1200" spc="150" baseline="0">
                <a:solidFill>
                  <a:schemeClr val="accent3">
                    <a:lumMod val="9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j-cs"/>
              </a:defRPr>
            </a:lvl1pPr>
          </a:lstStyle>
          <a:p>
            <a:r>
              <a:rPr lang="ko-KR" altLang="en-US" sz="2000" dirty="0" err="1">
                <a:solidFill>
                  <a:schemeClr val="bg1">
                    <a:lumMod val="75000"/>
                  </a:schemeClr>
                </a:solidFill>
                <a:latin typeface="Wide Latin" panose="020A0A07050505020404" pitchFamily="18" charset="0"/>
              </a:rPr>
              <a:t>온도별</a:t>
            </a: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Wide Latin" panose="020A0A07050505020404" pitchFamily="18" charset="0"/>
              </a:rPr>
              <a:t> 식중독균 특성 파악 및</a:t>
            </a:r>
            <a:endParaRPr lang="en-US" altLang="ko-KR" sz="2000" dirty="0">
              <a:solidFill>
                <a:schemeClr val="bg1">
                  <a:lumMod val="75000"/>
                </a:schemeClr>
              </a:solidFill>
              <a:latin typeface="Wide Latin" panose="020A0A07050505020404" pitchFamily="18" charset="0"/>
            </a:endParaRPr>
          </a:p>
          <a:p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Wide Latin" panose="020A0A07050505020404" pitchFamily="18" charset="0"/>
              </a:rPr>
              <a:t>기온 변화에 따른 식중독 추이 예측</a:t>
            </a:r>
            <a:endParaRPr lang="ko" sz="2000" dirty="0">
              <a:solidFill>
                <a:schemeClr val="bg1">
                  <a:lumMod val="75000"/>
                </a:schemeClr>
              </a:solidFill>
              <a:latin typeface="Wide Latin" panose="020A0A070505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3160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E5064C-0C77-40EF-B78A-227F2C923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/>
            <a:r>
              <a:rPr lang="en-US" altLang="ko-KR" dirty="0"/>
              <a:t>2018~2022 </a:t>
            </a:r>
            <a:r>
              <a:rPr lang="ko-KR" altLang="en-US" dirty="0" err="1"/>
              <a:t>세균별</a:t>
            </a:r>
            <a:r>
              <a:rPr lang="ko-KR" altLang="en-US" dirty="0"/>
              <a:t> 식중독 발생현황</a:t>
            </a:r>
            <a:endParaRPr lang="ko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F22C5AE-9347-46CC-B728-96C4B6E0B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99" y="1414301"/>
            <a:ext cx="11376561" cy="508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9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455126-2767-48C9-B7C9-446852B30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2018~2022 </a:t>
            </a:r>
            <a:r>
              <a:rPr lang="ko-KR" altLang="en-US" dirty="0"/>
              <a:t>월별 식중독 발생 현황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671D13-9421-47FC-AE4A-7F1BB373726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21138" y="2309751"/>
            <a:ext cx="4222713" cy="3588142"/>
          </a:xfrm>
        </p:spPr>
        <p:txBody>
          <a:bodyPr/>
          <a:lstStyle/>
          <a:p>
            <a:r>
              <a:rPr lang="ko-KR" altLang="en-US" dirty="0"/>
              <a:t>대부분의 식중독균은 온도가 높아지면</a:t>
            </a:r>
            <a:br>
              <a:rPr lang="en-US" altLang="ko-KR" dirty="0"/>
            </a:br>
            <a:r>
              <a:rPr lang="ko-KR" altLang="en-US" dirty="0"/>
              <a:t>활성이 강해지는 경향을 보임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특히 병원성 대장균과 살모넬라균이</a:t>
            </a:r>
            <a:br>
              <a:rPr lang="en-US" altLang="ko-KR" dirty="0"/>
            </a:br>
            <a:r>
              <a:rPr lang="ko-KR" altLang="en-US" dirty="0"/>
              <a:t>식중독 발병의 주요 원인이 됨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노로바이러스는</a:t>
            </a:r>
            <a:r>
              <a:rPr lang="ko-KR" altLang="en-US" dirty="0"/>
              <a:t> 활성 온도가 타 균주에</a:t>
            </a:r>
            <a:br>
              <a:rPr lang="en-US" altLang="ko-KR" dirty="0"/>
            </a:br>
            <a:r>
              <a:rPr lang="ko-KR" altLang="en-US" dirty="0"/>
              <a:t>비해 낮기 때문에 비교적 낮은 온도에서</a:t>
            </a:r>
            <a:br>
              <a:rPr lang="en-US" altLang="ko-KR" dirty="0"/>
            </a:br>
            <a:r>
              <a:rPr lang="ko-KR" altLang="en-US" dirty="0" err="1"/>
              <a:t>활성됨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5F9500-755A-4788-A4D9-9FA15D853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57" y="1470025"/>
            <a:ext cx="6222888" cy="453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415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주제 선정 이유</a:t>
            </a:r>
            <a:endParaRPr lang="ko" dirty="0"/>
          </a:p>
        </p:txBody>
      </p:sp>
      <p:sp>
        <p:nvSpPr>
          <p:cNvPr id="23" name="내용 개체 틀 22">
            <a:extLst>
              <a:ext uri="{FF2B5EF4-FFF2-40B4-BE49-F238E27FC236}">
                <a16:creationId xmlns:a16="http://schemas.microsoft.com/office/drawing/2014/main" id="{3E408D6E-B51C-CD4F-AC1A-15EC32AAB741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 rtlCol="0">
            <a:noAutofit/>
          </a:bodyPr>
          <a:lstStyle/>
          <a:p>
            <a:pPr marL="0" indent="0" rtl="0">
              <a:buNone/>
            </a:pPr>
            <a:r>
              <a:rPr lang="ko-KR" altLang="en-US" sz="2400" b="1" dirty="0"/>
              <a:t>지구 온난화로 인해 우리나라의  기온이 올라가 우리나라의 특징인 </a:t>
            </a:r>
            <a:r>
              <a:rPr lang="ko-KR" altLang="en-US" sz="2400" b="1" dirty="0" err="1"/>
              <a:t>고온다습한</a:t>
            </a:r>
            <a:r>
              <a:rPr lang="ko-KR" altLang="en-US" sz="2400" b="1" dirty="0"/>
              <a:t> 기후가 심화되었습니다</a:t>
            </a:r>
            <a:r>
              <a:rPr lang="en-US" altLang="ko-KR" sz="2400" b="1" dirty="0"/>
              <a:t>. </a:t>
            </a:r>
            <a:r>
              <a:rPr lang="ko-KR" altLang="en-US" sz="2400" b="1" dirty="0"/>
              <a:t>이로 인해 식중독균이 보다 쉽게 증식을 하고 피해사례가 많이 발생하였기에 기온에 따른 식중독 균에 끼치는 영향에 대해 알아보기로 했습니다</a:t>
            </a:r>
            <a:r>
              <a:rPr lang="en-US" altLang="ko-KR" sz="2400" b="1" dirty="0"/>
              <a:t>.</a:t>
            </a:r>
            <a:endParaRPr lang="en-US" altLang="ja-JP" sz="2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DF90C6-FAB4-4E83-9DF3-527A28B21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73" y="571501"/>
            <a:ext cx="6112697" cy="560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998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138C17-49D4-4C33-81AE-AE378095A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연도별 최고 기온 및 평균 기온 변화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E5A9C5-8109-48FD-B745-56810EC74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56" y="1447606"/>
            <a:ext cx="5393839" cy="44140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A2FCE87-980F-407C-A587-29DD0CFFF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313" y="1530733"/>
            <a:ext cx="5562569" cy="433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14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147243-B612-4C39-A28B-A00BD6ACB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연도별 최고 기온 변화에 따른 주요 식중독 균의 동향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F7AB57-FAD9-4358-9E9F-07E739746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23" y="1325881"/>
            <a:ext cx="11394373" cy="529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616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7C20C6-D4BD-4B1C-8061-C6D525C8E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ko-KR" altLang="en-US" dirty="0" err="1"/>
              <a:t>초코</a:t>
            </a:r>
            <a:r>
              <a:rPr lang="ko-KR" altLang="en-US" dirty="0"/>
              <a:t> 케이크</a:t>
            </a:r>
            <a:br>
              <a:rPr lang="en-US" altLang="ko-KR" dirty="0"/>
            </a:br>
            <a:r>
              <a:rPr lang="ko-KR" altLang="en-US" dirty="0"/>
              <a:t>학교 급식 집단 식중독 사태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C44C5B-A6CA-4009-8DC3-109F7771CD9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55476" y="3429000"/>
            <a:ext cx="5818910" cy="3289464"/>
          </a:xfrm>
        </p:spPr>
        <p:txBody>
          <a:bodyPr/>
          <a:lstStyle/>
          <a:p>
            <a:r>
              <a:rPr lang="ko-KR" altLang="en-US" dirty="0"/>
              <a:t>식중독 전염병 특성상 개인보다는 집단의 형태로</a:t>
            </a:r>
            <a:br>
              <a:rPr lang="en-US" altLang="ko-KR" dirty="0"/>
            </a:br>
            <a:r>
              <a:rPr lang="ko-KR" altLang="en-US" dirty="0"/>
              <a:t>나타나는 경우가 많음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2018</a:t>
            </a:r>
            <a:r>
              <a:rPr lang="ko-KR" altLang="en-US" dirty="0"/>
              <a:t>년은 유난히 더운 날이 많았고 최고 기온 또한</a:t>
            </a:r>
            <a:br>
              <a:rPr lang="en-US" altLang="ko-KR" dirty="0"/>
            </a:br>
            <a:r>
              <a:rPr lang="en-US" altLang="ko-KR" dirty="0"/>
              <a:t>2000</a:t>
            </a:r>
            <a:r>
              <a:rPr lang="ko-KR" altLang="en-US" dirty="0"/>
              <a:t>년 이후 최대를 기록할 정도로 더웠음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C1499D-A6D1-4E6C-A18C-7D848BD1D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5" t="-1422" r="39880" b="25874"/>
          <a:stretch/>
        </p:blipFill>
        <p:spPr>
          <a:xfrm>
            <a:off x="490972" y="1193470"/>
            <a:ext cx="5124202" cy="55249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FA6A915-5367-4BDC-8E0B-80500A1A2A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541" r="33255"/>
          <a:stretch/>
        </p:blipFill>
        <p:spPr>
          <a:xfrm>
            <a:off x="5843373" y="1506257"/>
            <a:ext cx="6043116" cy="110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455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147243-B612-4C39-A28B-A00BD6ACB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식중독 추이 예측 및 정리 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656D14-E403-4C1E-A36B-C2A748D3E0B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13" y="2201388"/>
            <a:ext cx="10904437" cy="2455224"/>
          </a:xfrm>
        </p:spPr>
        <p:txBody>
          <a:bodyPr/>
          <a:lstStyle/>
          <a:p>
            <a:r>
              <a:rPr lang="ko-KR" altLang="en-US" dirty="0"/>
              <a:t>현재 지구온난화로 인해 기온의 지표들이 상승하는 경향을 보임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기온의 상승과 식중독 균의 주요 균주인 병원성 대장균과 살모넬라균이 유사한 추세를 보임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앞으로 지구온난화가 지속된다면 기온의 상승은 미생물이 번식하기 더 좋은 환경을 제공하여 </a:t>
            </a:r>
            <a:br>
              <a:rPr lang="en-US" altLang="ko-KR" dirty="0"/>
            </a:br>
            <a:r>
              <a:rPr lang="ko-KR" altLang="en-US" dirty="0"/>
              <a:t>더 높은 발병률을 보일 것으로 예상됨</a:t>
            </a:r>
            <a:r>
              <a:rPr lang="en-US" altLang="ko-KR" dirty="0"/>
              <a:t>.</a:t>
            </a:r>
            <a:r>
              <a:rPr lang="ko-KR" altLang="en-US" dirty="0"/>
              <a:t>또한 기온이 상승함에 따라 새로운 균주가 식중독 균으로 </a:t>
            </a:r>
            <a:br>
              <a:rPr lang="en-US" altLang="ko-KR" dirty="0"/>
            </a:br>
            <a:r>
              <a:rPr lang="ko-KR" altLang="en-US" dirty="0"/>
              <a:t>출현할 가능성도 있어 보임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98276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2852C5F-832F-4AFC-AC6E-7AD468B360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53" r="10743"/>
          <a:stretch/>
        </p:blipFill>
        <p:spPr>
          <a:xfrm>
            <a:off x="234779" y="-1"/>
            <a:ext cx="6236042" cy="685800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64CEBDE-DECC-4A6C-98FD-E48A988B23DA}"/>
              </a:ext>
            </a:extLst>
          </p:cNvPr>
          <p:cNvSpPr/>
          <p:nvPr/>
        </p:nvSpPr>
        <p:spPr>
          <a:xfrm>
            <a:off x="5955958" y="1800072"/>
            <a:ext cx="6236042" cy="3241485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지구온난화란</a:t>
            </a:r>
            <a:r>
              <a:rPr lang="en-US" altLang="ko-KR" dirty="0"/>
              <a:t>?</a:t>
            </a:r>
            <a:endParaRPr lang="ko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BEB3A5-2FC8-4AD8-8BB4-F7837CBF0E1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18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지구의 장기적인 온도상승</a:t>
            </a:r>
            <a:r>
              <a:rPr lang="ko-KR" altLang="en-US" sz="1800" b="0" i="0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을 의미</a:t>
            </a:r>
            <a:endParaRPr lang="en-US" altLang="ko-KR" sz="1800" b="0" i="0" dirty="0">
              <a:solidFill>
                <a:srgbClr val="E8E8E8"/>
              </a:solidFill>
              <a:effectLst/>
              <a:latin typeface="Arial" panose="020B0604020202020204" pitchFamily="34" charset="0"/>
            </a:endParaRPr>
          </a:p>
          <a:p>
            <a:pPr rtl="0"/>
            <a:r>
              <a:rPr lang="ko-KR" altLang="en-US" sz="1800" b="0" i="0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해수면상승</a:t>
            </a:r>
            <a:r>
              <a:rPr lang="en-US" altLang="ko-KR" sz="1800" b="0" i="0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산악 및 빙하의 축소</a:t>
            </a:r>
            <a:r>
              <a:rPr lang="en-US" altLang="ko-KR" sz="1800" b="0" i="0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식물의 개화시기의 변화 등 다양한 결과를 초래할 수 있음</a:t>
            </a:r>
            <a:r>
              <a:rPr lang="en-US" altLang="ko-KR" sz="1800" b="0" i="0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0731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E5064C-0C77-40EF-B78A-227F2C923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최근 뉴스</a:t>
            </a:r>
            <a:endParaRPr lang="ko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887864-7B48-44A3-BA2D-EB1328D40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88" y="1657569"/>
            <a:ext cx="8840761" cy="20988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14A19A-74A3-44DB-B59F-3A16AD929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599" y="2930314"/>
            <a:ext cx="8840761" cy="20812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3B20A16-CA77-45F9-91A1-97DE630636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778" y="4462552"/>
            <a:ext cx="8917059" cy="208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06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0FF62611-C449-47A0-BCDB-F67A519EDB12}"/>
              </a:ext>
            </a:extLst>
          </p:cNvPr>
          <p:cNvSpPr txBox="1"/>
          <p:nvPr/>
        </p:nvSpPr>
        <p:spPr>
          <a:xfrm>
            <a:off x="9279924" y="859587"/>
            <a:ext cx="390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출처 </a:t>
            </a:r>
            <a:r>
              <a:rPr lang="en-US" altLang="ko-KR" b="1" dirty="0">
                <a:solidFill>
                  <a:schemeClr val="bg1"/>
                </a:solidFill>
              </a:rPr>
              <a:t>: </a:t>
            </a:r>
            <a:r>
              <a:rPr lang="ko-KR" altLang="en-US" b="1" dirty="0">
                <a:solidFill>
                  <a:schemeClr val="bg1"/>
                </a:solidFill>
              </a:rPr>
              <a:t>기상자료 </a:t>
            </a:r>
            <a:r>
              <a:rPr lang="ko-KR" altLang="en-US" b="1" dirty="0" err="1">
                <a:solidFill>
                  <a:schemeClr val="bg1"/>
                </a:solidFill>
              </a:rPr>
              <a:t>개방포털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CFC8C4-9278-4CAA-BFE3-3D1F9C24E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6886"/>
            <a:ext cx="12192000" cy="5511114"/>
          </a:xfrm>
          <a:prstGeom prst="rect">
            <a:avLst/>
          </a:prstGeom>
        </p:spPr>
      </p:pic>
      <p:sp>
        <p:nvSpPr>
          <p:cNvPr id="19" name="제목 20">
            <a:extLst>
              <a:ext uri="{FF2B5EF4-FFF2-40B4-BE49-F238E27FC236}">
                <a16:creationId xmlns:a16="http://schemas.microsoft.com/office/drawing/2014/main" id="{9B6B8327-28B3-44F0-880D-DF3D2450EB8B}"/>
              </a:ext>
            </a:extLst>
          </p:cNvPr>
          <p:cNvSpPr txBox="1">
            <a:spLocks/>
          </p:cNvSpPr>
          <p:nvPr/>
        </p:nvSpPr>
        <p:spPr>
          <a:xfrm>
            <a:off x="4596710" y="144652"/>
            <a:ext cx="7508652" cy="6933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j-cs"/>
              </a:defRPr>
            </a:lvl1pPr>
          </a:lstStyle>
          <a:p>
            <a:pPr algn="r"/>
            <a:r>
              <a:rPr lang="ko-KR" altLang="en-US" dirty="0"/>
              <a:t>년도 별 최고기온</a:t>
            </a:r>
            <a:r>
              <a:rPr lang="en-US" altLang="ko-KR" dirty="0"/>
              <a:t>, </a:t>
            </a:r>
            <a:r>
              <a:rPr lang="ko-KR" altLang="en-US" dirty="0"/>
              <a:t>최저기온</a:t>
            </a:r>
            <a:r>
              <a:rPr lang="en-US" altLang="ko-KR" dirty="0"/>
              <a:t>, </a:t>
            </a:r>
            <a:r>
              <a:rPr lang="ko-KR" altLang="en-US" dirty="0"/>
              <a:t>평균기온</a:t>
            </a:r>
            <a:endParaRPr lang="ko" dirty="0"/>
          </a:p>
        </p:txBody>
      </p:sp>
    </p:spTree>
    <p:extLst>
      <p:ext uri="{BB962C8B-B14F-4D97-AF65-F5344CB8AC3E}">
        <p14:creationId xmlns:p14="http://schemas.microsoft.com/office/powerpoint/2010/main" val="2888113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416" y="144652"/>
            <a:ext cx="7508652" cy="693337"/>
          </a:xfrm>
        </p:spPr>
        <p:txBody>
          <a:bodyPr rtlCol="0"/>
          <a:lstStyle/>
          <a:p>
            <a:pPr rtl="0"/>
            <a:r>
              <a:rPr lang="ko-KR" altLang="en-US" dirty="0"/>
              <a:t>년도 별 평균최고기온</a:t>
            </a:r>
            <a:r>
              <a:rPr lang="en-US" altLang="ko-KR" dirty="0"/>
              <a:t>, </a:t>
            </a:r>
            <a:r>
              <a:rPr lang="ko-KR" altLang="en-US" dirty="0"/>
              <a:t>평균최저기온</a:t>
            </a:r>
            <a:r>
              <a:rPr lang="en-US" altLang="ko-KR" dirty="0"/>
              <a:t>, </a:t>
            </a:r>
            <a:r>
              <a:rPr lang="ko-KR" altLang="en-US" dirty="0"/>
              <a:t>평균기온</a:t>
            </a:r>
            <a:endParaRPr lang="ko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6A8A72-40D8-4637-B37A-5D77803376EC}"/>
              </a:ext>
            </a:extLst>
          </p:cNvPr>
          <p:cNvSpPr txBox="1"/>
          <p:nvPr/>
        </p:nvSpPr>
        <p:spPr>
          <a:xfrm>
            <a:off x="9279924" y="859587"/>
            <a:ext cx="390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출처 </a:t>
            </a:r>
            <a:r>
              <a:rPr lang="en-US" altLang="ko-KR" b="1" dirty="0">
                <a:solidFill>
                  <a:schemeClr val="bg1"/>
                </a:solidFill>
              </a:rPr>
              <a:t>: </a:t>
            </a:r>
            <a:r>
              <a:rPr lang="ko-KR" altLang="en-US" b="1" dirty="0">
                <a:solidFill>
                  <a:schemeClr val="bg1"/>
                </a:solidFill>
              </a:rPr>
              <a:t>기상자료 </a:t>
            </a:r>
            <a:r>
              <a:rPr lang="ko-KR" altLang="en-US" b="1" dirty="0" err="1">
                <a:solidFill>
                  <a:schemeClr val="bg1"/>
                </a:solidFill>
              </a:rPr>
              <a:t>개방포털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41628D-5F24-44C0-B4C6-4B743EA8F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250516"/>
            <a:ext cx="12192000" cy="560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22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430" y="571500"/>
            <a:ext cx="4791637" cy="693337"/>
          </a:xfrm>
        </p:spPr>
        <p:txBody>
          <a:bodyPr rtlCol="0"/>
          <a:lstStyle/>
          <a:p>
            <a:pPr rtl="0"/>
            <a:r>
              <a:rPr lang="ko-KR" altLang="en-US" dirty="0"/>
              <a:t>결론</a:t>
            </a:r>
            <a:endParaRPr lang="ko" dirty="0"/>
          </a:p>
        </p:txBody>
      </p:sp>
      <p:sp>
        <p:nvSpPr>
          <p:cNvPr id="23" name="내용 개체 틀 22">
            <a:extLst>
              <a:ext uri="{FF2B5EF4-FFF2-40B4-BE49-F238E27FC236}">
                <a16:creationId xmlns:a16="http://schemas.microsoft.com/office/drawing/2014/main" id="{3E408D6E-B51C-CD4F-AC1A-15EC32AAB74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680462" y="1374775"/>
            <a:ext cx="4791637" cy="4911725"/>
          </a:xfrm>
        </p:spPr>
        <p:txBody>
          <a:bodyPr rtlCol="0">
            <a:normAutofit/>
          </a:bodyPr>
          <a:lstStyle/>
          <a:p>
            <a:r>
              <a:rPr lang="ko-KR" altLang="en-US" sz="2000" dirty="0"/>
              <a:t>평균적인 최고 기온과 평균적인 최소 기온이 매해 지나갈수록 점점 상승을 하는데 이를 보아 매해 지나갈 수록 폭염이 지속되는 날들이 많아지고 있다</a:t>
            </a:r>
            <a:r>
              <a:rPr lang="en-US" altLang="ko-KR" sz="2000" dirty="0"/>
              <a:t>.</a:t>
            </a:r>
            <a:r>
              <a:rPr lang="ko-KR" altLang="en-US" sz="2000" dirty="0"/>
              <a:t>   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772324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802AA36A-8685-4D91-92E4-CBC45883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온실효과</a:t>
            </a:r>
            <a:endParaRPr lang="ko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F1EEC5C-B452-49AC-85CC-33670A64C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0467" y="4450080"/>
            <a:ext cx="5989257" cy="607103"/>
          </a:xfrm>
        </p:spPr>
        <p:txBody>
          <a:bodyPr rtlCol="0">
            <a:normAutofit fontScale="85000" lnSpcReduction="10000"/>
          </a:bodyPr>
          <a:lstStyle/>
          <a:p>
            <a:pPr rtl="0"/>
            <a:r>
              <a:rPr lang="ko-KR" altLang="en-US" dirty="0"/>
              <a:t>기후변화가 온실효과에 미치는 영향</a:t>
            </a:r>
            <a:endParaRPr lang="ko" dirty="0"/>
          </a:p>
        </p:txBody>
      </p:sp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88B36A81-C943-8BD0-3CFD-A42B840CC9B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4252" r="242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38920083"/>
      </p:ext>
    </p:extLst>
  </p:cSld>
  <p:clrMapOvr>
    <a:masterClrMapping/>
  </p:clrMapOvr>
</p:sld>
</file>

<file path=ppt/theme/theme1.xml><?xml version="1.0" encoding="utf-8"?>
<a:theme xmlns:a="http://schemas.openxmlformats.org/drawingml/2006/main" name="최소화/음소거">
  <a:themeElements>
    <a:clrScheme name="Japan Navy">
      <a:dk1>
        <a:srgbClr val="231B23"/>
      </a:dk1>
      <a:lt1>
        <a:srgbClr val="FCF5E5"/>
      </a:lt1>
      <a:dk2>
        <a:srgbClr val="282C47"/>
      </a:dk2>
      <a:lt2>
        <a:srgbClr val="FCF5E5"/>
      </a:lt2>
      <a:accent1>
        <a:srgbClr val="FDA431"/>
      </a:accent1>
      <a:accent2>
        <a:srgbClr val="4DA1A8"/>
      </a:accent2>
      <a:accent3>
        <a:srgbClr val="D7E7BA"/>
      </a:accent3>
      <a:accent4>
        <a:srgbClr val="FCF5E5"/>
      </a:accent4>
      <a:accent5>
        <a:srgbClr val="282C47"/>
      </a:accent5>
      <a:accent6>
        <a:srgbClr val="EECED3"/>
      </a:accent6>
      <a:hlink>
        <a:srgbClr val="FCA330"/>
      </a:hlink>
      <a:folHlink>
        <a:srgbClr val="4DA1A8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416_TF89826194" id="{45FC526C-7406-4BC6-B4A3-594EE3B4ACF7}" vid="{A6277C0B-8AC6-4726-B42F-D34FD001247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{35AD3D42-0CDC-46C8-AEF8-89BB23E9F823}tf89826194_win32</Template>
  <TotalTime>178</TotalTime>
  <Words>1233</Words>
  <Application>Microsoft Office PowerPoint</Application>
  <PresentationFormat>와이드스크린</PresentationFormat>
  <Paragraphs>176</Paragraphs>
  <Slides>33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2" baseType="lpstr">
      <vt:lpstr>Meiryo UI</vt:lpstr>
      <vt:lpstr>Pretendard JP</vt:lpstr>
      <vt:lpstr>Malgun Gothic</vt:lpstr>
      <vt:lpstr>Arial</vt:lpstr>
      <vt:lpstr>Calibri</vt:lpstr>
      <vt:lpstr>Consolas</vt:lpstr>
      <vt:lpstr>Wide Latin</vt:lpstr>
      <vt:lpstr>Wingdings</vt:lpstr>
      <vt:lpstr>최소화/음소거</vt:lpstr>
      <vt:lpstr>기후 변화와  식중독균주별 분석</vt:lpstr>
      <vt:lpstr>목차</vt:lpstr>
      <vt:lpstr>주제 선정 이유</vt:lpstr>
      <vt:lpstr>지구온난화란?</vt:lpstr>
      <vt:lpstr>최근 뉴스</vt:lpstr>
      <vt:lpstr>PowerPoint 프레젠테이션</vt:lpstr>
      <vt:lpstr>년도 별 평균최고기온, 평균최저기온, 평균기온</vt:lpstr>
      <vt:lpstr>결론</vt:lpstr>
      <vt:lpstr>온실효과</vt:lpstr>
      <vt:lpstr>차례</vt:lpstr>
      <vt:lpstr>1. 온실 효과</vt:lpstr>
      <vt:lpstr>2. 사용 데이터 소개</vt:lpstr>
      <vt:lpstr>3. 전처리 결과</vt:lpstr>
      <vt:lpstr>4. 불면증 환자 증대 그래프</vt:lpstr>
      <vt:lpstr>5. 10년간 기온 변화 그래프</vt:lpstr>
      <vt:lpstr>6. 축산 수 및 석유 소비량 그래프</vt:lpstr>
      <vt:lpstr>7. 10년간 co2 그래프</vt:lpstr>
      <vt:lpstr>6. 축산 수 및 석유 소비량 그래프</vt:lpstr>
      <vt:lpstr>결론</vt:lpstr>
      <vt:lpstr>기부 변화로 인한 사회적 환경적 변화</vt:lpstr>
      <vt:lpstr>지구온난화가 대구 폭염에 주는 영향</vt:lpstr>
      <vt:lpstr>대구 폭염 일수와 폭염기간 알아보기</vt:lpstr>
      <vt:lpstr>2018년에 폭염이 가장 많았던 이유 </vt:lpstr>
      <vt:lpstr>2022년에 폭염이 많았던 이유와 그 이후 폭염이 줄었던 이유</vt:lpstr>
      <vt:lpstr>열대 기후인 베트남과 한국의 7~8월 비교</vt:lpstr>
      <vt:lpstr>결론 : 기후변화인 지구온난화가 환경적요인인 대구 폭염에 미치는 영향</vt:lpstr>
      <vt:lpstr>기후변화로 인한 사회적 &amp; 환경적 변화</vt:lpstr>
      <vt:lpstr>2018~2022 세균별 식중독 발생현황</vt:lpstr>
      <vt:lpstr>2018~2022 월별 식중독 발생 현황</vt:lpstr>
      <vt:lpstr>연도별 최고 기온 및 평균 기온 변화</vt:lpstr>
      <vt:lpstr>연도별 최고 기온 변화에 따른 주요 식중독 균의 동향</vt:lpstr>
      <vt:lpstr>2018년 초코 케이크 학교 급식 집단 식중독 사태</vt:lpstr>
      <vt:lpstr>식중독 추이 예측 및 정리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</dc:title>
  <dc:creator>KDP-23</dc:creator>
  <cp:lastModifiedBy>KDP-14</cp:lastModifiedBy>
  <cp:revision>14</cp:revision>
  <dcterms:created xsi:type="dcterms:W3CDTF">2024-08-01T01:26:25Z</dcterms:created>
  <dcterms:modified xsi:type="dcterms:W3CDTF">2024-08-01T04:27:13Z</dcterms:modified>
</cp:coreProperties>
</file>